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Lst>
  <p:notesMasterIdLst>
    <p:notesMasterId r:id="rId27"/>
  </p:notesMasterIdLst>
  <p:sldIdLst>
    <p:sldId id="257" r:id="rId3"/>
    <p:sldId id="273" r:id="rId4"/>
    <p:sldId id="278" r:id="rId5"/>
    <p:sldId id="312" r:id="rId6"/>
    <p:sldId id="314" r:id="rId7"/>
    <p:sldId id="313" r:id="rId8"/>
    <p:sldId id="317" r:id="rId9"/>
    <p:sldId id="347" r:id="rId10"/>
    <p:sldId id="352" r:id="rId11"/>
    <p:sldId id="348" r:id="rId12"/>
    <p:sldId id="349" r:id="rId13"/>
    <p:sldId id="350" r:id="rId14"/>
    <p:sldId id="351" r:id="rId15"/>
    <p:sldId id="353" r:id="rId16"/>
    <p:sldId id="331" r:id="rId17"/>
    <p:sldId id="354" r:id="rId18"/>
    <p:sldId id="334" r:id="rId19"/>
    <p:sldId id="336" r:id="rId20"/>
    <p:sldId id="339" r:id="rId21"/>
    <p:sldId id="343" r:id="rId22"/>
    <p:sldId id="342" r:id="rId23"/>
    <p:sldId id="355" r:id="rId24"/>
    <p:sldId id="346" r:id="rId25"/>
    <p:sldId id="356" r:id="rId26"/>
  </p:sldIdLst>
  <p:sldSz cx="12192000" cy="6858000"/>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B5585840-E904-4E41-8A34-E5C4EF281B71}">
          <p14:sldIdLst>
            <p14:sldId id="257"/>
            <p14:sldId id="273"/>
            <p14:sldId id="278"/>
            <p14:sldId id="312"/>
            <p14:sldId id="314"/>
            <p14:sldId id="313"/>
            <p14:sldId id="317"/>
            <p14:sldId id="347"/>
            <p14:sldId id="352"/>
            <p14:sldId id="348"/>
            <p14:sldId id="349"/>
            <p14:sldId id="350"/>
            <p14:sldId id="351"/>
            <p14:sldId id="353"/>
            <p14:sldId id="331"/>
            <p14:sldId id="354"/>
            <p14:sldId id="334"/>
            <p14:sldId id="336"/>
            <p14:sldId id="339"/>
            <p14:sldId id="343"/>
            <p14:sldId id="342"/>
            <p14:sldId id="355"/>
            <p14:sldId id="346"/>
            <p14:sldId id="3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D1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0000" autoAdjust="0"/>
  </p:normalViewPr>
  <p:slideViewPr>
    <p:cSldViewPr snapToGrid="0">
      <p:cViewPr varScale="1">
        <p:scale>
          <a:sx n="36" d="100"/>
          <a:sy n="36" d="100"/>
        </p:scale>
        <p:origin x="1798" y="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6400" cy="4953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96D73AB1-07EE-4AA0-B1C2-169BDA43224C}" type="datetimeFigureOut">
              <a:rPr lang="nl-NL" smtClean="0"/>
              <a:t>12-06-2024</a:t>
            </a:fld>
            <a:endParaRPr lang="nl-NL"/>
          </a:p>
        </p:txBody>
      </p:sp>
      <p:sp>
        <p:nvSpPr>
          <p:cNvPr id="4" name="Tijdelijke aanduiding voor dia-afbeelding 3"/>
          <p:cNvSpPr>
            <a:spLocks noGrp="1" noRot="1" noChangeAspect="1"/>
          </p:cNvSpPr>
          <p:nvPr>
            <p:ph type="sldImg" idx="2"/>
          </p:nvPr>
        </p:nvSpPr>
        <p:spPr>
          <a:xfrm>
            <a:off x="436563" y="1233488"/>
            <a:ext cx="5924550"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451" y="4751389"/>
            <a:ext cx="5438775" cy="3887787"/>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9377363"/>
            <a:ext cx="2946400" cy="4953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9688" y="9377363"/>
            <a:ext cx="2946400" cy="495300"/>
          </a:xfrm>
          <a:prstGeom prst="rect">
            <a:avLst/>
          </a:prstGeom>
        </p:spPr>
        <p:txBody>
          <a:bodyPr vert="horz" lIns="91440" tIns="45720" rIns="91440" bIns="45720" rtlCol="0" anchor="b"/>
          <a:lstStyle>
            <a:lvl1pPr algn="r">
              <a:defRPr sz="1200"/>
            </a:lvl1pPr>
          </a:lstStyle>
          <a:p>
            <a:fld id="{D3A83AF7-8F8D-4DD6-9A9F-DFC01A3DC66D}" type="slidenum">
              <a:rPr lang="nl-NL" smtClean="0"/>
              <a:t>‹nr.›</a:t>
            </a:fld>
            <a:endParaRPr lang="nl-NL"/>
          </a:p>
        </p:txBody>
      </p:sp>
    </p:spTree>
    <p:extLst>
      <p:ext uri="{BB962C8B-B14F-4D97-AF65-F5344CB8AC3E}">
        <p14:creationId xmlns:p14="http://schemas.microsoft.com/office/powerpoint/2010/main" val="1182739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3A83AF7-8F8D-4DD6-9A9F-DFC01A3DC66D}" type="slidenum">
              <a:rPr lang="nl-NL" smtClean="0"/>
              <a:t>1</a:t>
            </a:fld>
            <a:endParaRPr lang="nl-NL"/>
          </a:p>
        </p:txBody>
      </p:sp>
    </p:spTree>
    <p:extLst>
      <p:ext uri="{BB962C8B-B14F-4D97-AF65-F5344CB8AC3E}">
        <p14:creationId xmlns:p14="http://schemas.microsoft.com/office/powerpoint/2010/main" val="959613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200" b="1" dirty="0"/>
              <a:t>Aansprakelijkheid voor nieuwe bestuurders, tijdens de bestuursfunctie en na afloop van je bestuursfunctie.</a:t>
            </a:r>
          </a:p>
          <a:p>
            <a:pPr marL="0" indent="0">
              <a:buNone/>
            </a:pPr>
            <a:endParaRPr lang="nl-NL" sz="1200" b="1" dirty="0"/>
          </a:p>
          <a:p>
            <a:pPr marL="0" indent="0">
              <a:buNone/>
            </a:pPr>
            <a:r>
              <a:rPr lang="nl-NL" sz="1200" b="1" dirty="0"/>
              <a:t>Nieuwe bestuurders:</a:t>
            </a:r>
          </a:p>
          <a:p>
            <a:pPr marL="0" indent="0">
              <a:buNone/>
            </a:pPr>
            <a:r>
              <a:rPr lang="nl-NL" sz="1200" b="0" dirty="0"/>
              <a:t>De </a:t>
            </a:r>
            <a:r>
              <a:rPr lang="nl-NL" sz="1200" b="0" dirty="0" err="1"/>
              <a:t>Financiele</a:t>
            </a:r>
            <a:r>
              <a:rPr lang="nl-NL" sz="1200" b="0" dirty="0"/>
              <a:t> toestand van de vereniging</a:t>
            </a:r>
          </a:p>
          <a:p>
            <a:pPr marL="0" indent="0">
              <a:buNone/>
            </a:pPr>
            <a:r>
              <a:rPr lang="nl-NL" sz="1200" b="0" dirty="0"/>
              <a:t>De bestuursleden en de bevoegdheden die zij hebben</a:t>
            </a:r>
          </a:p>
          <a:p>
            <a:pPr marL="0" indent="0">
              <a:buNone/>
            </a:pPr>
            <a:r>
              <a:rPr lang="nl-NL" sz="1200" b="0" dirty="0"/>
              <a:t>De werkafspraken</a:t>
            </a:r>
          </a:p>
          <a:p>
            <a:pPr marL="0" indent="0">
              <a:buNone/>
            </a:pPr>
            <a:r>
              <a:rPr lang="nl-NL" sz="1200" b="0" dirty="0"/>
              <a:t>Dat het bestuur handelt zoals de statuten (</a:t>
            </a:r>
            <a:r>
              <a:rPr lang="nl-NL" sz="1200" b="0" dirty="0" err="1"/>
              <a:t>eo</a:t>
            </a:r>
            <a:r>
              <a:rPr lang="nl-NL" sz="1200" b="0" dirty="0"/>
              <a:t> reglementen) voorschrijven</a:t>
            </a:r>
          </a:p>
          <a:p>
            <a:pPr marL="0" indent="0">
              <a:buNone/>
            </a:pPr>
            <a:r>
              <a:rPr lang="nl-NL" sz="1200" b="0" dirty="0"/>
              <a:t>Dat er een bestuurdersaansprakelijkheidsverzekering met voldoende dekking is afgesloten.</a:t>
            </a:r>
          </a:p>
          <a:p>
            <a:pPr marL="0" indent="0">
              <a:buNone/>
            </a:pPr>
            <a:endParaRPr lang="nl-NL" sz="1200" b="0" dirty="0"/>
          </a:p>
          <a:p>
            <a:pPr marL="0" indent="0">
              <a:buNone/>
            </a:pPr>
            <a:r>
              <a:rPr lang="nl-NL" sz="1200" b="1" dirty="0"/>
              <a:t>Tijdens de bestuursfunctie</a:t>
            </a:r>
          </a:p>
          <a:p>
            <a:pPr marL="0" indent="0">
              <a:buNone/>
            </a:pPr>
            <a:r>
              <a:rPr lang="nl-NL" sz="1200" b="0" dirty="0"/>
              <a:t>Blijf binnen je bevoegdheden </a:t>
            </a:r>
          </a:p>
          <a:p>
            <a:pPr marL="0" indent="0">
              <a:buNone/>
            </a:pPr>
            <a:r>
              <a:rPr lang="nl-NL" sz="1200" b="0" dirty="0"/>
              <a:t>Bespreek jaarlijks de </a:t>
            </a:r>
            <a:r>
              <a:rPr lang="nl-NL" sz="1200" b="0" dirty="0" err="1"/>
              <a:t>financiele</a:t>
            </a:r>
            <a:r>
              <a:rPr lang="nl-NL" sz="1200" b="0" dirty="0"/>
              <a:t> situatie van de vereniging</a:t>
            </a:r>
          </a:p>
          <a:p>
            <a:pPr marL="0" indent="0">
              <a:buNone/>
            </a:pPr>
            <a:r>
              <a:rPr lang="nl-NL" sz="1200" b="0" dirty="0"/>
              <a:t>Voldoe aan alle administratieve/juridische verplichtingen</a:t>
            </a:r>
          </a:p>
          <a:p>
            <a:pPr marL="0" indent="0">
              <a:buNone/>
            </a:pPr>
            <a:r>
              <a:rPr lang="nl-NL" sz="1200" b="0" dirty="0"/>
              <a:t>Handel conform statuten/reglementen</a:t>
            </a:r>
          </a:p>
          <a:p>
            <a:pPr marL="0" indent="0">
              <a:buNone/>
            </a:pPr>
            <a:endParaRPr lang="nl-NL" sz="1200" b="0" dirty="0"/>
          </a:p>
          <a:p>
            <a:pPr marL="0" indent="0">
              <a:buNone/>
            </a:pPr>
            <a:r>
              <a:rPr lang="nl-NL" sz="1200" b="1" dirty="0"/>
              <a:t>Na </a:t>
            </a:r>
            <a:r>
              <a:rPr lang="nl-NL" sz="1200" b="1" dirty="0" err="1"/>
              <a:t>beeindiging</a:t>
            </a:r>
            <a:r>
              <a:rPr lang="nl-NL" sz="1200" b="1" dirty="0"/>
              <a:t> bestuursfunctie</a:t>
            </a:r>
          </a:p>
          <a:p>
            <a:pPr marL="0" indent="0">
              <a:buNone/>
            </a:pPr>
            <a:r>
              <a:rPr lang="nl-NL" sz="1200" b="0" dirty="0"/>
              <a:t>Conform de afspraken die hierover zijn gemaakt:</a:t>
            </a:r>
          </a:p>
          <a:p>
            <a:pPr marL="0" indent="0">
              <a:buNone/>
            </a:pPr>
            <a:r>
              <a:rPr lang="nl-NL" sz="1200" b="0" dirty="0"/>
              <a:t>Uitschrijven </a:t>
            </a:r>
            <a:r>
              <a:rPr lang="nl-NL" sz="1200" b="0" dirty="0" err="1"/>
              <a:t>Kvk</a:t>
            </a:r>
            <a:endParaRPr lang="nl-NL" sz="1200" b="0" dirty="0"/>
          </a:p>
          <a:p>
            <a:pPr marL="0" indent="0">
              <a:buNone/>
            </a:pPr>
            <a:r>
              <a:rPr lang="nl-NL" sz="1200" b="0" dirty="0"/>
              <a:t>Zorg voor decharge door de ALV</a:t>
            </a:r>
          </a:p>
          <a:p>
            <a:pPr marL="0" indent="0">
              <a:buNone/>
            </a:pPr>
            <a:r>
              <a:rPr lang="nl-NL" sz="1200" b="0" dirty="0"/>
              <a:t>Goede overdracht naar volgende bestuurder</a:t>
            </a:r>
          </a:p>
          <a:p>
            <a:pPr marL="0" indent="0">
              <a:buNone/>
            </a:pPr>
            <a:endParaRPr lang="nl-NL" sz="1200" b="0" dirty="0"/>
          </a:p>
          <a:p>
            <a:pPr marL="0" indent="0">
              <a:buNone/>
            </a:pPr>
            <a:endParaRPr lang="nl-NL" sz="1200" b="1" dirty="0"/>
          </a:p>
          <a:p>
            <a:pPr algn="l"/>
            <a:endParaRPr lang="nl-NL" sz="1800" b="0" i="0" u="none" strike="noStrike" baseline="0" dirty="0">
              <a:latin typeface="LucidaFax"/>
            </a:endParaRPr>
          </a:p>
          <a:p>
            <a:endParaRPr lang="nl-NL" b="0" dirty="0"/>
          </a:p>
        </p:txBody>
      </p:sp>
      <p:sp>
        <p:nvSpPr>
          <p:cNvPr id="4" name="Tijdelijke aanduiding voor dianummer 3"/>
          <p:cNvSpPr>
            <a:spLocks noGrp="1"/>
          </p:cNvSpPr>
          <p:nvPr>
            <p:ph type="sldNum" sz="quarter" idx="5"/>
          </p:nvPr>
        </p:nvSpPr>
        <p:spPr/>
        <p:txBody>
          <a:bodyPr/>
          <a:lstStyle/>
          <a:p>
            <a:fld id="{D3A83AF7-8F8D-4DD6-9A9F-DFC01A3DC66D}" type="slidenum">
              <a:rPr lang="nl-NL" smtClean="0"/>
              <a:t>10</a:t>
            </a:fld>
            <a:endParaRPr lang="nl-NL"/>
          </a:p>
        </p:txBody>
      </p:sp>
    </p:spTree>
    <p:extLst>
      <p:ext uri="{BB962C8B-B14F-4D97-AF65-F5344CB8AC3E}">
        <p14:creationId xmlns:p14="http://schemas.microsoft.com/office/powerpoint/2010/main" val="387293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t>Jouw belang of verenigingsbelang?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t>Een bestuurder of commissaris mag niet deelnemen aan besprekingen of besluitvorming over onderwerpen waar hij of zij een persoonlijk belang bij heeft dat strijdig met het belang van de vereniging.</a:t>
            </a:r>
            <a:r>
              <a:rPr lang="nl-NL" sz="900" i="1" dirty="0"/>
              <a:t> </a:t>
            </a:r>
          </a:p>
          <a:p>
            <a:endParaRPr lang="nl-NL" b="0" dirty="0"/>
          </a:p>
          <a:p>
            <a:r>
              <a:rPr lang="nl-NL" b="0" dirty="0"/>
              <a:t>Waarom zou je dit goed regelen?</a:t>
            </a:r>
          </a:p>
          <a:p>
            <a:endParaRPr lang="nl-NL" b="0" dirty="0"/>
          </a:p>
          <a:p>
            <a:r>
              <a:rPr lang="nl-NL" b="0" dirty="0"/>
              <a:t>Beslissing is vernietigbaar; besluit nooit genomen</a:t>
            </a:r>
          </a:p>
          <a:p>
            <a:r>
              <a:rPr lang="nl-NL" b="0" dirty="0"/>
              <a:t>Echter! Verplichtingen blijven bestaan</a:t>
            </a:r>
          </a:p>
          <a:p>
            <a:endParaRPr lang="nl-NL" b="0" dirty="0"/>
          </a:p>
        </p:txBody>
      </p:sp>
      <p:sp>
        <p:nvSpPr>
          <p:cNvPr id="4" name="Tijdelijke aanduiding voor dianummer 3"/>
          <p:cNvSpPr>
            <a:spLocks noGrp="1"/>
          </p:cNvSpPr>
          <p:nvPr>
            <p:ph type="sldNum" sz="quarter" idx="5"/>
          </p:nvPr>
        </p:nvSpPr>
        <p:spPr/>
        <p:txBody>
          <a:bodyPr/>
          <a:lstStyle/>
          <a:p>
            <a:fld id="{D3A83AF7-8F8D-4DD6-9A9F-DFC01A3DC66D}" type="slidenum">
              <a:rPr lang="nl-NL" smtClean="0"/>
              <a:t>11</a:t>
            </a:fld>
            <a:endParaRPr lang="nl-NL"/>
          </a:p>
        </p:txBody>
      </p:sp>
    </p:spTree>
    <p:extLst>
      <p:ext uri="{BB962C8B-B14F-4D97-AF65-F5344CB8AC3E}">
        <p14:creationId xmlns:p14="http://schemas.microsoft.com/office/powerpoint/2010/main" val="3068655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t>Je zou bijvoorbeeld teksten kunnen opnemen in bestuursreglement:</a:t>
            </a:r>
          </a:p>
          <a:p>
            <a:endParaRPr lang="nl-NL" b="0" dirty="0"/>
          </a:p>
          <a:p>
            <a:r>
              <a:rPr lang="nl-NL" b="0" dirty="0"/>
              <a:t>Een bestuurder meldt direct aan de overige bestuursleden indien er sprake is van tegenstrijdig belang</a:t>
            </a:r>
          </a:p>
          <a:p>
            <a:endParaRPr lang="nl-NL" b="0" dirty="0"/>
          </a:p>
          <a:p>
            <a:r>
              <a:rPr lang="nl-NL" b="0" dirty="0"/>
              <a:t>Of een bestuurslid neemt niet deel aan overleg en besluitvorming aangaande het onderwerp waar tegenstrijdig belang zit</a:t>
            </a:r>
          </a:p>
          <a:p>
            <a:endParaRPr lang="nl-NL" b="0" dirty="0"/>
          </a:p>
          <a:p>
            <a:endParaRPr lang="nl-NL" b="0" dirty="0"/>
          </a:p>
        </p:txBody>
      </p:sp>
      <p:sp>
        <p:nvSpPr>
          <p:cNvPr id="4" name="Tijdelijke aanduiding voor dianummer 3"/>
          <p:cNvSpPr>
            <a:spLocks noGrp="1"/>
          </p:cNvSpPr>
          <p:nvPr>
            <p:ph type="sldNum" sz="quarter" idx="5"/>
          </p:nvPr>
        </p:nvSpPr>
        <p:spPr/>
        <p:txBody>
          <a:bodyPr/>
          <a:lstStyle/>
          <a:p>
            <a:fld id="{D3A83AF7-8F8D-4DD6-9A9F-DFC01A3DC66D}" type="slidenum">
              <a:rPr lang="nl-NL" smtClean="0"/>
              <a:t>12</a:t>
            </a:fld>
            <a:endParaRPr lang="nl-NL"/>
          </a:p>
        </p:txBody>
      </p:sp>
    </p:spTree>
    <p:extLst>
      <p:ext uri="{BB962C8B-B14F-4D97-AF65-F5344CB8AC3E}">
        <p14:creationId xmlns:p14="http://schemas.microsoft.com/office/powerpoint/2010/main" val="1023229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t>Er is sprake van ontstentenis als een bestuurder ophoudt bestuurder te zijn.</a:t>
            </a:r>
          </a:p>
          <a:p>
            <a:r>
              <a:rPr lang="nl-NL" b="0" dirty="0"/>
              <a:t>Met belet wordt gedoeld op de situatie dat een bestuurder tijdelijk zijn functie niet kan of niet mag uitoefenen.</a:t>
            </a:r>
          </a:p>
          <a:p>
            <a:endParaRPr lang="nl-NL" b="0" dirty="0"/>
          </a:p>
          <a:p>
            <a:r>
              <a:rPr lang="nl-NL" b="0" dirty="0"/>
              <a:t>Bij belet en ontstentenis van een of meerdere bestuurders zijn de overige bestuurders belast met het besturen</a:t>
            </a:r>
          </a:p>
          <a:p>
            <a:r>
              <a:rPr lang="nl-NL" b="0" dirty="0"/>
              <a:t>Ook als het aantal overgebleven bestuurders onder het minimum is gedaald, blijven de overige bestuurders bevoegd.</a:t>
            </a:r>
          </a:p>
          <a:p>
            <a:endParaRPr lang="nl-NL" b="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Gebruikelijk is dat de overige bestuurders (tijdelijk) bij afwezigheid van een of meer bestuurders met het besturen belast zijn.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In de situatie dat er nog maar 1 bestuurder over is of alle bestuurders weg zijn, dan is de opdracht aan de Algemene Vergadering om een persoon aan te wijzen die de organisatie bestuurt.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Deze regeling is bedoeld om de activiteiten van de organisaties door te laten gaan bij afwezigheid van 1 of meer bestuursleden.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dirty="0"/>
          </a:p>
          <a:p>
            <a:endParaRPr lang="nl-NL" b="0" dirty="0"/>
          </a:p>
        </p:txBody>
      </p:sp>
      <p:sp>
        <p:nvSpPr>
          <p:cNvPr id="4" name="Tijdelijke aanduiding voor dianummer 3"/>
          <p:cNvSpPr>
            <a:spLocks noGrp="1"/>
          </p:cNvSpPr>
          <p:nvPr>
            <p:ph type="sldNum" sz="quarter" idx="5"/>
          </p:nvPr>
        </p:nvSpPr>
        <p:spPr/>
        <p:txBody>
          <a:bodyPr/>
          <a:lstStyle/>
          <a:p>
            <a:fld id="{D3A83AF7-8F8D-4DD6-9A9F-DFC01A3DC66D}" type="slidenum">
              <a:rPr lang="nl-NL" smtClean="0"/>
              <a:t>13</a:t>
            </a:fld>
            <a:endParaRPr lang="nl-NL"/>
          </a:p>
        </p:txBody>
      </p:sp>
    </p:spTree>
    <p:extLst>
      <p:ext uri="{BB962C8B-B14F-4D97-AF65-F5344CB8AC3E}">
        <p14:creationId xmlns:p14="http://schemas.microsoft.com/office/powerpoint/2010/main" val="2061499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t>In de statuten van verengingen is vastgelegde hoe het zit met het stemrecht van bestuursleden. Doorgaans hebben alle bestuursleden één stem. Maar soms is er in de statuten een regeling opgenomen dat een bestuurslid meer stemmen kan uitbrengen. Dit noemen we Meervoudig stemrecht. Bij meervoudig stemrecht kan een bestuurslid of kunnen meerdere bestuursleden, meer dan 1 stem uitbrengen. </a:t>
            </a:r>
          </a:p>
          <a:p>
            <a:r>
              <a:rPr lang="nl-NL" b="0" dirty="0"/>
              <a:t>Volgens de WBTR mag een bestuurder meer stemmen hebben dan een andere bestuurder, maar het is niet toegestaan dat 1 persoon meer stemmen heeft dan 50% van alle stemmen. Dat iemand de meerderheid van stemmen heeft, en zo eigenlijk alleen besluit, vindt de wetgever ongewenst.</a:t>
            </a:r>
          </a:p>
          <a:p>
            <a:endParaRPr lang="nl-NL" b="0" dirty="0"/>
          </a:p>
          <a:p>
            <a:r>
              <a:rPr lang="nl-NL" b="0" dirty="0"/>
              <a:t>Statutaire regelingen </a:t>
            </a:r>
            <a:r>
              <a:rPr lang="nl-NL" b="0" dirty="0" err="1"/>
              <a:t>mbt</a:t>
            </a:r>
            <a:r>
              <a:rPr lang="nl-NL" b="0" dirty="0"/>
              <a:t> meervoudig stemrecht die niet voldoen aan de WBTR zijn nog 5 jaar geldig (tot 1 juli 2026) of tot de eerstvolgende statutenwijziging, afhankelijk welk moment het eerst komt.</a:t>
            </a:r>
          </a:p>
          <a:p>
            <a:endParaRPr lang="nl-NL" b="0" dirty="0"/>
          </a:p>
          <a:p>
            <a:r>
              <a:rPr lang="nl-NL" b="0" dirty="0"/>
              <a:t>Voorbeeld:</a:t>
            </a:r>
          </a:p>
          <a:p>
            <a:r>
              <a:rPr lang="nl-NL" b="0" dirty="0"/>
              <a:t>6 bestuursleden – Stemming 3:3</a:t>
            </a:r>
          </a:p>
          <a:p>
            <a:r>
              <a:rPr lang="nl-NL" b="0" dirty="0"/>
              <a:t>Voorzitter heeft dan de doorslaggeven stem / of taak verantwoordelijke</a:t>
            </a:r>
          </a:p>
          <a:p>
            <a:r>
              <a:rPr lang="nl-NL" b="0" dirty="0"/>
              <a:t>Pas op bij besturen met 3 leden en 1 is afwezig.</a:t>
            </a:r>
          </a:p>
          <a:p>
            <a:endParaRPr lang="nl-NL" b="0" dirty="0"/>
          </a:p>
          <a:p>
            <a:r>
              <a:rPr lang="nl-NL" b="0" dirty="0"/>
              <a:t>Opnemen in bestuursreglement/statuten: Wij hebben geen meervoudig stemrecht. Wij hebben meervoudig stemrecht als volgt geregeld…….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Check in je statuten wat je geregeld hebt.</a:t>
            </a:r>
          </a:p>
          <a:p>
            <a:endParaRPr lang="nl-NL" b="0" dirty="0"/>
          </a:p>
        </p:txBody>
      </p:sp>
      <p:sp>
        <p:nvSpPr>
          <p:cNvPr id="4" name="Tijdelijke aanduiding voor dianummer 3"/>
          <p:cNvSpPr>
            <a:spLocks noGrp="1"/>
          </p:cNvSpPr>
          <p:nvPr>
            <p:ph type="sldNum" sz="quarter" idx="5"/>
          </p:nvPr>
        </p:nvSpPr>
        <p:spPr/>
        <p:txBody>
          <a:bodyPr/>
          <a:lstStyle/>
          <a:p>
            <a:fld id="{D3A83AF7-8F8D-4DD6-9A9F-DFC01A3DC66D}" type="slidenum">
              <a:rPr lang="nl-NL" smtClean="0"/>
              <a:t>14</a:t>
            </a:fld>
            <a:endParaRPr lang="nl-NL"/>
          </a:p>
        </p:txBody>
      </p:sp>
    </p:spTree>
    <p:extLst>
      <p:ext uri="{BB962C8B-B14F-4D97-AF65-F5344CB8AC3E}">
        <p14:creationId xmlns:p14="http://schemas.microsoft.com/office/powerpoint/2010/main" val="2078223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sz="1800" b="0" i="0" u="none" strike="noStrike" baseline="0" dirty="0">
                <a:solidFill>
                  <a:srgbClr val="000000"/>
                </a:solidFill>
                <a:latin typeface="Arial Nova" panose="020B0504020202020204" pitchFamily="34" charset="0"/>
              </a:rPr>
              <a:t>In de praktijk hadden sommige verenigingen en stichtingen al een toezichthoudend orgaan. Nu is dat in de wet verankerd.</a:t>
            </a:r>
          </a:p>
          <a:p>
            <a:pPr algn="l"/>
            <a:r>
              <a:rPr lang="nl-NL" sz="1800" b="0" i="0" u="none" strike="noStrike" baseline="0" dirty="0">
                <a:solidFill>
                  <a:srgbClr val="000000"/>
                </a:solidFill>
                <a:latin typeface="Arial Nova" panose="020B0504020202020204" pitchFamily="34" charset="0"/>
              </a:rPr>
              <a:t>De wet kende al een regeling voor </a:t>
            </a:r>
            <a:r>
              <a:rPr lang="nl-NL" sz="1800" b="0" i="0" u="none" strike="noStrike" baseline="0" dirty="0" err="1">
                <a:solidFill>
                  <a:srgbClr val="000000"/>
                </a:solidFill>
                <a:latin typeface="Arial Nova" panose="020B0504020202020204" pitchFamily="34" charset="0"/>
              </a:rPr>
              <a:t>toezichtigdhoudende</a:t>
            </a:r>
            <a:r>
              <a:rPr lang="nl-NL" sz="1800" b="0" i="0" u="none" strike="noStrike" baseline="0" dirty="0">
                <a:solidFill>
                  <a:srgbClr val="000000"/>
                </a:solidFill>
                <a:latin typeface="Arial Nova" panose="020B0504020202020204" pitchFamily="34" charset="0"/>
              </a:rPr>
              <a:t> organen bij de NV, BV en coöperatie. Nu is dit uitgebreid naar de vereniging en de stichting.</a:t>
            </a:r>
          </a:p>
          <a:p>
            <a:pPr algn="l"/>
            <a:endParaRPr lang="nl-NL" b="0" dirty="0"/>
          </a:p>
          <a:p>
            <a:pPr marL="285750" indent="-285750" algn="l">
              <a:buFont typeface="Arial" panose="020B0604020202020204" pitchFamily="34" charset="0"/>
              <a:buChar char="•"/>
            </a:pPr>
            <a:r>
              <a:rPr lang="nl-NL" dirty="0" err="1">
                <a:latin typeface="Verdana" panose="020B0604030504040204" pitchFamily="34" charset="0"/>
              </a:rPr>
              <a:t>Two</a:t>
            </a:r>
            <a:r>
              <a:rPr lang="nl-NL" dirty="0">
                <a:latin typeface="Verdana" panose="020B0604030504040204" pitchFamily="34" charset="0"/>
              </a:rPr>
              <a:t>-tier board (afzonderlijk toezichthoudend orgaan)</a:t>
            </a:r>
          </a:p>
          <a:p>
            <a:pPr marL="742950" lvl="1" indent="-285750">
              <a:buFont typeface="Arial" panose="020B0604020202020204" pitchFamily="34" charset="0"/>
              <a:buChar char="•"/>
            </a:pPr>
            <a:r>
              <a:rPr lang="nl-NL" dirty="0">
                <a:latin typeface="Verdana" panose="020B0604030504040204" pitchFamily="34" charset="0"/>
              </a:rPr>
              <a:t>Toezicht los van het bestuur</a:t>
            </a:r>
          </a:p>
          <a:p>
            <a:pPr marL="742950" lvl="1" indent="-285750">
              <a:buFont typeface="Arial" panose="020B0604020202020204" pitchFamily="34" charset="0"/>
              <a:buChar char="•"/>
            </a:pPr>
            <a:r>
              <a:rPr lang="nl-NL" dirty="0">
                <a:latin typeface="Verdana" panose="020B0604030504040204" pitchFamily="34" charset="0"/>
              </a:rPr>
              <a:t>Verenigingen en stichtingen kunnen een toezichthoudend orgaan instellen. </a:t>
            </a:r>
            <a:br>
              <a:rPr lang="nl-NL" dirty="0">
                <a:latin typeface="Verdana" panose="020B0604030504040204" pitchFamily="34" charset="0"/>
              </a:rPr>
            </a:br>
            <a:r>
              <a:rPr lang="nl-NL" dirty="0">
                <a:latin typeface="Verdana" panose="020B0604030504040204" pitchFamily="34" charset="0"/>
              </a:rPr>
              <a:t>LET OP, </a:t>
            </a:r>
          </a:p>
          <a:p>
            <a:pPr marL="1200150" lvl="2" indent="-285750">
              <a:buFont typeface="Arial" panose="020B0604020202020204" pitchFamily="34" charset="0"/>
              <a:buChar char="•"/>
            </a:pPr>
            <a:r>
              <a:rPr lang="nl-NL" dirty="0">
                <a:latin typeface="Verdana" panose="020B0604030504040204" pitchFamily="34" charset="0"/>
              </a:rPr>
              <a:t>Statutenwijziging vereist</a:t>
            </a:r>
          </a:p>
          <a:p>
            <a:pPr marL="1200150" lvl="2" indent="-285750">
              <a:buFont typeface="Arial" panose="020B0604020202020204" pitchFamily="34" charset="0"/>
              <a:buChar char="•"/>
            </a:pPr>
            <a:r>
              <a:rPr lang="nl-NL" dirty="0">
                <a:latin typeface="Verdana" panose="020B0604030504040204" pitchFamily="34" charset="0"/>
              </a:rPr>
              <a:t>Dat orgaan kan worden aangeduid als ’</a:t>
            </a:r>
            <a:r>
              <a:rPr lang="nl-NL" b="0" i="0" u="none" strike="noStrike" baseline="0" dirty="0">
                <a:latin typeface="Verdana" panose="020B0604030504040204" pitchFamily="34" charset="0"/>
              </a:rPr>
              <a:t>Raad van commissarissen’ of ’Raad van toezicht’</a:t>
            </a:r>
          </a:p>
          <a:p>
            <a:pPr algn="l"/>
            <a:r>
              <a:rPr lang="nl-NL" b="0" dirty="0"/>
              <a:t>Wat moet jij nu doen.</a:t>
            </a:r>
          </a:p>
          <a:p>
            <a:pPr algn="l"/>
            <a:r>
              <a:rPr lang="nl-NL" b="0" dirty="0"/>
              <a:t>Of opnemen in het bestuursreglement: “Wij hebben geen toezichthoudend orgaan zoals benoemd in de WBTR…”</a:t>
            </a:r>
          </a:p>
          <a:p>
            <a:pPr algn="l"/>
            <a:r>
              <a:rPr lang="nl-NL" b="0" dirty="0"/>
              <a:t>“De volgende commissies zijn actief binnen onze verenigingen ….. Zij zijn niet te kwalificeren als toezichthoudend orgaan. Daarnaast hebben wij een RvT, de taken tussen bestuur en RvT zijn als volgt …..</a:t>
            </a:r>
          </a:p>
        </p:txBody>
      </p:sp>
      <p:sp>
        <p:nvSpPr>
          <p:cNvPr id="4" name="Tijdelijke aanduiding voor dianummer 3"/>
          <p:cNvSpPr>
            <a:spLocks noGrp="1"/>
          </p:cNvSpPr>
          <p:nvPr>
            <p:ph type="sldNum" sz="quarter" idx="5"/>
          </p:nvPr>
        </p:nvSpPr>
        <p:spPr/>
        <p:txBody>
          <a:bodyPr/>
          <a:lstStyle/>
          <a:p>
            <a:fld id="{D3A83AF7-8F8D-4DD6-9A9F-DFC01A3DC66D}" type="slidenum">
              <a:rPr lang="nl-NL" smtClean="0"/>
              <a:t>15</a:t>
            </a:fld>
            <a:endParaRPr lang="nl-NL"/>
          </a:p>
        </p:txBody>
      </p:sp>
    </p:spTree>
    <p:extLst>
      <p:ext uri="{BB962C8B-B14F-4D97-AF65-F5344CB8AC3E}">
        <p14:creationId xmlns:p14="http://schemas.microsoft.com/office/powerpoint/2010/main" val="289875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dirty="0"/>
          </a:p>
          <a:p>
            <a:endParaRPr lang="nl-NL" b="0" dirty="0"/>
          </a:p>
        </p:txBody>
      </p:sp>
      <p:sp>
        <p:nvSpPr>
          <p:cNvPr id="4" name="Tijdelijke aanduiding voor dianummer 3"/>
          <p:cNvSpPr>
            <a:spLocks noGrp="1"/>
          </p:cNvSpPr>
          <p:nvPr>
            <p:ph type="sldNum" sz="quarter" idx="5"/>
          </p:nvPr>
        </p:nvSpPr>
        <p:spPr/>
        <p:txBody>
          <a:bodyPr/>
          <a:lstStyle/>
          <a:p>
            <a:fld id="{D3A83AF7-8F8D-4DD6-9A9F-DFC01A3DC66D}" type="slidenum">
              <a:rPr lang="nl-NL" smtClean="0"/>
              <a:t>16</a:t>
            </a:fld>
            <a:endParaRPr lang="nl-NL"/>
          </a:p>
        </p:txBody>
      </p:sp>
    </p:spTree>
    <p:extLst>
      <p:ext uri="{BB962C8B-B14F-4D97-AF65-F5344CB8AC3E}">
        <p14:creationId xmlns:p14="http://schemas.microsoft.com/office/powerpoint/2010/main" val="2223887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dirty="0"/>
              <a:t>Stel er is een nieuw bestuurslid nodig, dan maakt een speciale commissie of een groep binnen de organisatie een lijst met 1 of meerdere kandidaten -&gt; Dit is de bindende voordracht</a:t>
            </a:r>
          </a:p>
          <a:p>
            <a:pPr algn="l"/>
            <a:r>
              <a:rPr lang="nl-NL" b="0" dirty="0"/>
              <a:t>Daarna volgt het proces van het kiezen uit de voordracht:</a:t>
            </a:r>
          </a:p>
          <a:p>
            <a:pPr marL="171450" indent="-171450" algn="l">
              <a:buFontTx/>
              <a:buChar char="-"/>
            </a:pPr>
            <a:r>
              <a:rPr lang="nl-NL" b="0" dirty="0"/>
              <a:t>Tijdens een bijvoorbeeld ledenvergadering worden de voorgedragen kandidaten besproken, de leden van de organisatie stemmen om een keuze te maken uit de voorgedragen kandidaten. En omdat de voordracht bindend is, kunnen deze alleen kiezen uit namen op de lijst.</a:t>
            </a:r>
          </a:p>
          <a:p>
            <a:pPr marL="171450" indent="-171450" algn="l">
              <a:buFontTx/>
              <a:buChar char="-"/>
            </a:pPr>
            <a:endParaRPr lang="nl-NL" b="0" dirty="0"/>
          </a:p>
          <a:p>
            <a:pPr marL="171450" indent="-171450" algn="l">
              <a:buFontTx/>
              <a:buChar char="-"/>
            </a:pPr>
            <a:endParaRPr lang="nl-NL" b="0" dirty="0"/>
          </a:p>
          <a:p>
            <a:pPr marL="171450" indent="-171450" algn="l">
              <a:buFontTx/>
              <a:buChar char="-"/>
            </a:pPr>
            <a:r>
              <a:rPr lang="nl-NL" b="0" dirty="0"/>
              <a:t>De veranderingen die de WBTR invoert met betrekking tot de bindende voordracht zorgen ervoor dat organisaties democratischer, transparanter en </a:t>
            </a:r>
            <a:r>
              <a:rPr lang="nl-NL" b="0" dirty="0" err="1"/>
              <a:t>efficienter</a:t>
            </a:r>
            <a:r>
              <a:rPr lang="nl-NL" b="0" dirty="0"/>
              <a:t> bestuurd worden. Ze bevorderen goed toezicht en maken het </a:t>
            </a:r>
            <a:r>
              <a:rPr lang="nl-NL" b="0" dirty="0" err="1"/>
              <a:t>mogelijko</a:t>
            </a:r>
            <a:r>
              <a:rPr lang="nl-NL" b="0" dirty="0"/>
              <a:t> m de beste mensen voor </a:t>
            </a:r>
            <a:r>
              <a:rPr lang="nl-NL" b="0" dirty="0" err="1"/>
              <a:t>bestuursposities</a:t>
            </a:r>
            <a:r>
              <a:rPr lang="nl-NL" b="0" dirty="0"/>
              <a:t> te kiezen, wat uiteindelijk de gezondheid en werking van de organisatie ten goede komt.</a:t>
            </a:r>
          </a:p>
        </p:txBody>
      </p:sp>
      <p:sp>
        <p:nvSpPr>
          <p:cNvPr id="4" name="Tijdelijke aanduiding voor dianummer 3"/>
          <p:cNvSpPr>
            <a:spLocks noGrp="1"/>
          </p:cNvSpPr>
          <p:nvPr>
            <p:ph type="sldNum" sz="quarter" idx="5"/>
          </p:nvPr>
        </p:nvSpPr>
        <p:spPr/>
        <p:txBody>
          <a:bodyPr/>
          <a:lstStyle/>
          <a:p>
            <a:fld id="{D3A83AF7-8F8D-4DD6-9A9F-DFC01A3DC66D}" type="slidenum">
              <a:rPr lang="nl-NL" smtClean="0"/>
              <a:t>17</a:t>
            </a:fld>
            <a:endParaRPr lang="nl-NL"/>
          </a:p>
        </p:txBody>
      </p:sp>
    </p:spTree>
    <p:extLst>
      <p:ext uri="{BB962C8B-B14F-4D97-AF65-F5344CB8AC3E}">
        <p14:creationId xmlns:p14="http://schemas.microsoft.com/office/powerpoint/2010/main" val="1471259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dirty="0"/>
              <a:t>De stichting heeft geen alv of av. Daarom geldt de regeling niet voor de stichting.</a:t>
            </a:r>
          </a:p>
          <a:p>
            <a:pPr algn="l"/>
            <a:endParaRPr lang="nl-NL" b="0" dirty="0"/>
          </a:p>
          <a:p>
            <a:pPr algn="l"/>
            <a:r>
              <a:rPr lang="nl-NL" b="0" dirty="0"/>
              <a:t>Raadgevende stem betekent dat iemand in een vergadering zijn mening mag geven, maar geen stemrecht heeft bij de besluitvorming. Dit betekend dat deze persoon dus wel advies kan geven, maar niet kan meebeslissen.</a:t>
            </a:r>
          </a:p>
          <a:p>
            <a:pPr algn="l"/>
            <a:r>
              <a:rPr lang="nl-NL" b="0" dirty="0"/>
              <a:t>De WBTR heeft regels ingevoerd om meer duidelijkheid en structuur te brengen in hoe en wanneer een raadgevende stem wordt gebruikt.</a:t>
            </a:r>
          </a:p>
          <a:p>
            <a:pPr algn="l"/>
            <a:endParaRPr lang="nl-NL" b="0" dirty="0"/>
          </a:p>
          <a:p>
            <a:r>
              <a:rPr lang="nl-NL" b="1" dirty="0"/>
              <a:t>vóór de WBTR</a:t>
            </a:r>
            <a:r>
              <a:rPr lang="nl-NL" dirty="0"/>
              <a:t>: Mensen met een raadgevende stem mochten advies geven, maar niet stemmen bij beslissingen. Het was soms onduidelijk wie wanneer een raadgevende stem had.</a:t>
            </a:r>
          </a:p>
          <a:p>
            <a:r>
              <a:rPr lang="nl-NL" b="1" dirty="0"/>
              <a:t>Na de WBTR</a:t>
            </a:r>
            <a:r>
              <a:rPr lang="nl-NL" dirty="0"/>
              <a:t>: Er zijn duidelijke regels over wie een raadgevende stem heeft en wanneer deze gebruikt mag worden. Dit zorgt voor meer duidelijkheid, transparantie, en een sterker bestuur.</a:t>
            </a:r>
          </a:p>
          <a:p>
            <a:pPr algn="l"/>
            <a:endParaRPr lang="nl-NL" b="0" dirty="0"/>
          </a:p>
        </p:txBody>
      </p:sp>
      <p:sp>
        <p:nvSpPr>
          <p:cNvPr id="4" name="Tijdelijke aanduiding voor dianummer 3"/>
          <p:cNvSpPr>
            <a:spLocks noGrp="1"/>
          </p:cNvSpPr>
          <p:nvPr>
            <p:ph type="sldNum" sz="quarter" idx="5"/>
          </p:nvPr>
        </p:nvSpPr>
        <p:spPr/>
        <p:txBody>
          <a:bodyPr/>
          <a:lstStyle/>
          <a:p>
            <a:fld id="{D3A83AF7-8F8D-4DD6-9A9F-DFC01A3DC66D}" type="slidenum">
              <a:rPr lang="nl-NL" smtClean="0"/>
              <a:t>18</a:t>
            </a:fld>
            <a:endParaRPr lang="nl-NL"/>
          </a:p>
        </p:txBody>
      </p:sp>
    </p:spTree>
    <p:extLst>
      <p:ext uri="{BB962C8B-B14F-4D97-AF65-F5344CB8AC3E}">
        <p14:creationId xmlns:p14="http://schemas.microsoft.com/office/powerpoint/2010/main" val="1096317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dirty="0"/>
              <a:t>Voor de WBTR was het vaak onduidelijk hoe bestuurders van stichtingen ontslagen konden worden. In veel gevallen konden bestuurders alleen ontslagen worden als de statuten dat toestonden of als er sprake was van ernstige redenen zoals wanbeleid. (hetzelfde telde voor het ontslag van commissarissen)</a:t>
            </a:r>
          </a:p>
          <a:p>
            <a:pPr algn="l"/>
            <a:endParaRPr lang="nl-NL" b="0" dirty="0"/>
          </a:p>
          <a:p>
            <a:r>
              <a:rPr lang="nl-NL" b="1" dirty="0"/>
              <a:t>Vóór de WBTR</a:t>
            </a:r>
            <a:r>
              <a:rPr lang="nl-NL" dirty="0"/>
              <a:t>: Ontslag van bestuurders en commissarissen van stichtingen was vaak onduidelijk en afhankelijk van de statuten of ernstige redenen.</a:t>
            </a:r>
          </a:p>
          <a:p>
            <a:r>
              <a:rPr lang="nl-NL" b="1" dirty="0"/>
              <a:t>Na de WBTR</a:t>
            </a:r>
            <a:r>
              <a:rPr lang="nl-NL" dirty="0"/>
              <a:t>: De WBTR heeft duidelijkere en strengere regels ingevoerd. Bestuurders en commissarissen kunnen nu ook door een rechter worden ontslagen bij wanbeleid of andere ernstige redenen, wat zorgt voor beter en transparanter bestuur van stichtingen.</a:t>
            </a:r>
          </a:p>
          <a:p>
            <a:pPr algn="l"/>
            <a:endParaRPr lang="nl-NL" b="0" dirty="0"/>
          </a:p>
          <a:p>
            <a:pPr lvl="1"/>
            <a:endParaRPr lang="nl-NL" sz="2800" b="0" i="0" u="none" strike="noStrike" baseline="0" dirty="0"/>
          </a:p>
          <a:p>
            <a:pPr marL="285750" indent="-285750">
              <a:buFont typeface="Arial" panose="020B0604020202020204" pitchFamily="34" charset="0"/>
              <a:buChar char="•"/>
            </a:pPr>
            <a:r>
              <a:rPr lang="nl-NL" sz="2800" b="0" i="0" u="none" strike="noStrike" baseline="0" dirty="0"/>
              <a:t>Na ontslag door rechter kan een bestuurder of commissaris gedurende vijf jaar niet opnieuw worden benoemd als bestuurder of commissaris van een stichting.</a:t>
            </a:r>
          </a:p>
          <a:p>
            <a:pPr marL="285750" indent="-285750">
              <a:buFont typeface="Arial" panose="020B0604020202020204" pitchFamily="34" charset="0"/>
              <a:buChar char="•"/>
            </a:pPr>
            <a:r>
              <a:rPr lang="nl-NL" sz="2800" b="0" i="0" u="none" strike="noStrike" baseline="0" dirty="0"/>
              <a:t>Een ontslagen bestuurder of commissaris kan de rechter niet verzoeken om zijn arbeidsovereenkomst met de stichting te herstellen.</a:t>
            </a:r>
          </a:p>
          <a:p>
            <a:pPr marL="285750" indent="-285750">
              <a:buFont typeface="Arial" panose="020B0604020202020204" pitchFamily="34" charset="0"/>
              <a:buChar char="•"/>
            </a:pPr>
            <a:r>
              <a:rPr lang="nl-NL" sz="2800" b="0" i="0" u="none" strike="noStrike" baseline="0" dirty="0"/>
              <a:t>De wet kende deze regeling al voor de NV en de BV. Nu is de regeling uitgebreid naar de stichting.</a:t>
            </a:r>
          </a:p>
          <a:p>
            <a:pPr algn="l"/>
            <a:endParaRPr lang="nl-NL" b="0" dirty="0"/>
          </a:p>
        </p:txBody>
      </p:sp>
      <p:sp>
        <p:nvSpPr>
          <p:cNvPr id="4" name="Tijdelijke aanduiding voor dianummer 3"/>
          <p:cNvSpPr>
            <a:spLocks noGrp="1"/>
          </p:cNvSpPr>
          <p:nvPr>
            <p:ph type="sldNum" sz="quarter" idx="5"/>
          </p:nvPr>
        </p:nvSpPr>
        <p:spPr/>
        <p:txBody>
          <a:bodyPr/>
          <a:lstStyle/>
          <a:p>
            <a:fld id="{D3A83AF7-8F8D-4DD6-9A9F-DFC01A3DC66D}" type="slidenum">
              <a:rPr lang="nl-NL" smtClean="0"/>
              <a:t>19</a:t>
            </a:fld>
            <a:endParaRPr lang="nl-NL"/>
          </a:p>
        </p:txBody>
      </p:sp>
    </p:spTree>
    <p:extLst>
      <p:ext uri="{BB962C8B-B14F-4D97-AF65-F5344CB8AC3E}">
        <p14:creationId xmlns:p14="http://schemas.microsoft.com/office/powerpoint/2010/main" val="1303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Wet Bestuur en Toezicht Rechtspersonen (WBTR) </a:t>
            </a:r>
            <a:br>
              <a:rPr lang="nl-NL" dirty="0"/>
            </a:br>
            <a:r>
              <a:rPr lang="nl-NL" dirty="0"/>
              <a:t>Je hebt er misschien al iets over gehoord, maar waar draait deze wet precies om? En welke wettelijke eisen zijn er? Hoe zit het met je hoofdelijke aansprakelijkheid.</a:t>
            </a:r>
          </a:p>
          <a:p>
            <a:endParaRPr lang="nl-NL" dirty="0"/>
          </a:p>
          <a:p>
            <a:r>
              <a:rPr lang="nl-NL" sz="1800" b="0" i="0" u="none" strike="noStrike" baseline="0" dirty="0">
                <a:solidFill>
                  <a:srgbClr val="000000"/>
                </a:solidFill>
                <a:latin typeface="Franklin Gothic Book" panose="020F0502020204030204" pitchFamily="34" charset="0"/>
              </a:rPr>
              <a:t>Bewustwording van "goed bestuur" en de noodzaak van actuele statuten en reglementen.</a:t>
            </a:r>
            <a:endParaRPr lang="nl-NL" dirty="0"/>
          </a:p>
        </p:txBody>
      </p:sp>
      <p:sp>
        <p:nvSpPr>
          <p:cNvPr id="4" name="Tijdelijke aanduiding voor dianummer 3"/>
          <p:cNvSpPr>
            <a:spLocks noGrp="1"/>
          </p:cNvSpPr>
          <p:nvPr>
            <p:ph type="sldNum" sz="quarter" idx="5"/>
          </p:nvPr>
        </p:nvSpPr>
        <p:spPr/>
        <p:txBody>
          <a:bodyPr/>
          <a:lstStyle/>
          <a:p>
            <a:fld id="{D3A83AF7-8F8D-4DD6-9A9F-DFC01A3DC66D}" type="slidenum">
              <a:rPr lang="nl-NL" smtClean="0"/>
              <a:t>2</a:t>
            </a:fld>
            <a:endParaRPr lang="nl-NL"/>
          </a:p>
        </p:txBody>
      </p:sp>
    </p:spTree>
    <p:extLst>
      <p:ext uri="{BB962C8B-B14F-4D97-AF65-F5344CB8AC3E}">
        <p14:creationId xmlns:p14="http://schemas.microsoft.com/office/powerpoint/2010/main" val="2864202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NL" b="0" dirty="0"/>
          </a:p>
        </p:txBody>
      </p:sp>
      <p:sp>
        <p:nvSpPr>
          <p:cNvPr id="4" name="Tijdelijke aanduiding voor dianummer 3"/>
          <p:cNvSpPr>
            <a:spLocks noGrp="1"/>
          </p:cNvSpPr>
          <p:nvPr>
            <p:ph type="sldNum" sz="quarter" idx="5"/>
          </p:nvPr>
        </p:nvSpPr>
        <p:spPr/>
        <p:txBody>
          <a:bodyPr/>
          <a:lstStyle/>
          <a:p>
            <a:fld id="{D3A83AF7-8F8D-4DD6-9A9F-DFC01A3DC66D}" type="slidenum">
              <a:rPr lang="nl-NL" smtClean="0"/>
              <a:t>20</a:t>
            </a:fld>
            <a:endParaRPr lang="nl-NL"/>
          </a:p>
        </p:txBody>
      </p:sp>
    </p:spTree>
    <p:extLst>
      <p:ext uri="{BB962C8B-B14F-4D97-AF65-F5344CB8AC3E}">
        <p14:creationId xmlns:p14="http://schemas.microsoft.com/office/powerpoint/2010/main" val="4012575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dirty="0"/>
              <a:t>De Wet Bestuur en Toezicht Rechtspersonen is een nieuwe wet die ervoor zorgt dat organisaties zoals stichtingen, verenigingen, coöperaties en onderlinge waarborgmaatschappijen beter bestuurd en gecontroleerd worden.</a:t>
            </a:r>
          </a:p>
          <a:p>
            <a:r>
              <a:rPr lang="nl-NL" b="1" dirty="0"/>
              <a:t>Betere regels voor bestuur en toezicht</a:t>
            </a:r>
            <a:r>
              <a:rPr lang="nl-NL" dirty="0"/>
              <a:t>:</a:t>
            </a:r>
          </a:p>
          <a:p>
            <a:pPr>
              <a:buFont typeface="Arial" panose="020B0604020202020204" pitchFamily="34" charset="0"/>
              <a:buChar char="•"/>
            </a:pPr>
            <a:r>
              <a:rPr lang="nl-NL" dirty="0"/>
              <a:t>De WBTR maakt de regels duidelijker voor wie er in het bestuur en wie er in het toezicht zitten.</a:t>
            </a:r>
          </a:p>
          <a:p>
            <a:pPr>
              <a:buFont typeface="Arial" panose="020B0604020202020204" pitchFamily="34" charset="0"/>
              <a:buChar char="•"/>
            </a:pPr>
            <a:r>
              <a:rPr lang="nl-NL" dirty="0"/>
              <a:t>Het zorgt ervoor dat bestuurders en toezichthouders hun werk goed doen en eerlijk zijn.</a:t>
            </a:r>
          </a:p>
          <a:p>
            <a:r>
              <a:rPr lang="nl-NL" b="1" dirty="0"/>
              <a:t>Nieuwe regels voor statuten</a:t>
            </a:r>
            <a:r>
              <a:rPr lang="nl-NL" dirty="0"/>
              <a:t>:</a:t>
            </a:r>
          </a:p>
          <a:p>
            <a:pPr>
              <a:buFont typeface="Arial" panose="020B0604020202020204" pitchFamily="34" charset="0"/>
              <a:buChar char="•"/>
            </a:pPr>
            <a:r>
              <a:rPr lang="nl-NL" dirty="0"/>
              <a:t>Organisaties moeten hun statuten (de officiële regels van de organisatie) aanpassen aan de nieuwe wet.</a:t>
            </a:r>
          </a:p>
          <a:p>
            <a:pPr>
              <a:buFont typeface="Arial" panose="020B0604020202020204" pitchFamily="34" charset="0"/>
              <a:buChar char="•"/>
            </a:pPr>
            <a:r>
              <a:rPr lang="nl-NL" dirty="0"/>
              <a:t>De statuten moeten nu duidelijke regels bevatten voor het benoemen en ontslaan van bestuurders en toezichthouders.</a:t>
            </a:r>
          </a:p>
          <a:p>
            <a:r>
              <a:rPr lang="nl-NL" b="1" dirty="0"/>
              <a:t>Voorkomen van belangenverstrengeling</a:t>
            </a:r>
            <a:r>
              <a:rPr lang="nl-NL" dirty="0"/>
              <a:t>:</a:t>
            </a:r>
          </a:p>
          <a:p>
            <a:pPr>
              <a:buFont typeface="Arial" panose="020B0604020202020204" pitchFamily="34" charset="0"/>
              <a:buChar char="•"/>
            </a:pPr>
            <a:r>
              <a:rPr lang="nl-NL" dirty="0"/>
              <a:t>Bestuurders en toezichthouders mogen geen persoonlijke belangen hebben die botsen met de belangen van de organisatie.</a:t>
            </a:r>
          </a:p>
          <a:p>
            <a:pPr>
              <a:buFont typeface="Arial" panose="020B0604020202020204" pitchFamily="34" charset="0"/>
              <a:buChar char="•"/>
            </a:pPr>
            <a:r>
              <a:rPr lang="nl-NL" dirty="0"/>
              <a:t>Er moeten duidelijke regels zijn om te zorgen dat iedereen eerlijk blijft en alleen denkt aan het belang van de organisatie.</a:t>
            </a:r>
          </a:p>
          <a:p>
            <a:r>
              <a:rPr lang="nl-NL" b="1" dirty="0"/>
              <a:t>Rechter kan ingrijpen</a:t>
            </a:r>
            <a:r>
              <a:rPr lang="nl-NL" dirty="0"/>
              <a:t>:</a:t>
            </a:r>
          </a:p>
          <a:p>
            <a:pPr>
              <a:buFont typeface="Arial" panose="020B0604020202020204" pitchFamily="34" charset="0"/>
              <a:buChar char="•"/>
            </a:pPr>
            <a:r>
              <a:rPr lang="nl-NL" dirty="0"/>
              <a:t>Als een bestuurder of toezichthouder zijn werk echt slecht doet, kan een rechter ingrijpen en beslissen dat deze persoon moet vertrekken.</a:t>
            </a:r>
          </a:p>
          <a:p>
            <a:pPr>
              <a:buFont typeface="Arial" panose="020B0604020202020204" pitchFamily="34" charset="0"/>
              <a:buChar char="•"/>
            </a:pPr>
            <a:r>
              <a:rPr lang="nl-NL" dirty="0"/>
              <a:t>Dit helpt om de organisatie te beschermen tegen slecht bestuur.</a:t>
            </a:r>
          </a:p>
          <a:p>
            <a:r>
              <a:rPr lang="nl-NL" b="1" dirty="0"/>
              <a:t>Transparantie en verantwoording</a:t>
            </a:r>
            <a:r>
              <a:rPr lang="nl-NL" dirty="0"/>
              <a:t>:</a:t>
            </a:r>
          </a:p>
          <a:p>
            <a:pPr>
              <a:buFont typeface="Arial" panose="020B0604020202020204" pitchFamily="34" charset="0"/>
              <a:buChar char="•"/>
            </a:pPr>
            <a:r>
              <a:rPr lang="nl-NL" dirty="0"/>
              <a:t>De WBTR zorgt ervoor dat alles transparanter is. Dit betekent dat het duidelijker is wie wat doet en wie waarvoor verantwoordelijk is.</a:t>
            </a:r>
          </a:p>
          <a:p>
            <a:pPr>
              <a:buFont typeface="Arial" panose="020B0604020202020204" pitchFamily="34" charset="0"/>
              <a:buChar char="•"/>
            </a:pPr>
            <a:r>
              <a:rPr lang="nl-NL" dirty="0"/>
              <a:t>Bestuurders en toezichthouders moeten verantwoording afleggen over hun werk.</a:t>
            </a:r>
          </a:p>
          <a:p>
            <a:r>
              <a:rPr lang="nl-NL" b="1" dirty="0"/>
              <a:t>Intern toezicht</a:t>
            </a:r>
            <a:r>
              <a:rPr lang="nl-NL" dirty="0"/>
              <a:t>:</a:t>
            </a:r>
          </a:p>
          <a:p>
            <a:pPr>
              <a:buFont typeface="Arial" panose="020B0604020202020204" pitchFamily="34" charset="0"/>
              <a:buChar char="•"/>
            </a:pPr>
            <a:r>
              <a:rPr lang="nl-NL" dirty="0"/>
              <a:t>Er moeten commissarissen of een raad van toezicht zijn die het bestuur controleren en ervoor zorgen dat alles goed verloopt.</a:t>
            </a:r>
          </a:p>
          <a:p>
            <a:pPr>
              <a:buFont typeface="Arial" panose="020B0604020202020204" pitchFamily="34" charset="0"/>
              <a:buChar char="•"/>
            </a:pPr>
            <a:r>
              <a:rPr lang="nl-NL" dirty="0"/>
              <a:t>Dit helpt om problemen op tijd te zien en op te lossen.</a:t>
            </a:r>
          </a:p>
          <a:p>
            <a:pPr algn="l"/>
            <a:endParaRPr lang="nl-NL" b="0" dirty="0"/>
          </a:p>
          <a:p>
            <a:pPr algn="l"/>
            <a:endParaRPr lang="nl-NL" b="0" dirty="0"/>
          </a:p>
        </p:txBody>
      </p:sp>
      <p:sp>
        <p:nvSpPr>
          <p:cNvPr id="4" name="Tijdelijke aanduiding voor dianummer 3"/>
          <p:cNvSpPr>
            <a:spLocks noGrp="1"/>
          </p:cNvSpPr>
          <p:nvPr>
            <p:ph type="sldNum" sz="quarter" idx="5"/>
          </p:nvPr>
        </p:nvSpPr>
        <p:spPr/>
        <p:txBody>
          <a:bodyPr/>
          <a:lstStyle/>
          <a:p>
            <a:fld id="{D3A83AF7-8F8D-4DD6-9A9F-DFC01A3DC66D}" type="slidenum">
              <a:rPr lang="nl-NL" smtClean="0"/>
              <a:t>21</a:t>
            </a:fld>
            <a:endParaRPr lang="nl-NL"/>
          </a:p>
        </p:txBody>
      </p:sp>
    </p:spTree>
    <p:extLst>
      <p:ext uri="{BB962C8B-B14F-4D97-AF65-F5344CB8AC3E}">
        <p14:creationId xmlns:p14="http://schemas.microsoft.com/office/powerpoint/2010/main" val="5686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NL" b="0" dirty="0"/>
          </a:p>
        </p:txBody>
      </p:sp>
      <p:sp>
        <p:nvSpPr>
          <p:cNvPr id="4" name="Tijdelijke aanduiding voor dianummer 3"/>
          <p:cNvSpPr>
            <a:spLocks noGrp="1"/>
          </p:cNvSpPr>
          <p:nvPr>
            <p:ph type="sldNum" sz="quarter" idx="5"/>
          </p:nvPr>
        </p:nvSpPr>
        <p:spPr/>
        <p:txBody>
          <a:bodyPr/>
          <a:lstStyle/>
          <a:p>
            <a:fld id="{D3A83AF7-8F8D-4DD6-9A9F-DFC01A3DC66D}" type="slidenum">
              <a:rPr lang="nl-NL" smtClean="0"/>
              <a:t>22</a:t>
            </a:fld>
            <a:endParaRPr lang="nl-NL"/>
          </a:p>
        </p:txBody>
      </p:sp>
    </p:spTree>
    <p:extLst>
      <p:ext uri="{BB962C8B-B14F-4D97-AF65-F5344CB8AC3E}">
        <p14:creationId xmlns:p14="http://schemas.microsoft.com/office/powerpoint/2010/main" val="1866888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dirty="0"/>
          </a:p>
        </p:txBody>
      </p:sp>
      <p:sp>
        <p:nvSpPr>
          <p:cNvPr id="4" name="Tijdelijke aanduiding voor dianummer 3"/>
          <p:cNvSpPr>
            <a:spLocks noGrp="1"/>
          </p:cNvSpPr>
          <p:nvPr>
            <p:ph type="sldNum" sz="quarter" idx="5"/>
          </p:nvPr>
        </p:nvSpPr>
        <p:spPr/>
        <p:txBody>
          <a:bodyPr/>
          <a:lstStyle/>
          <a:p>
            <a:fld id="{D3A83AF7-8F8D-4DD6-9A9F-DFC01A3DC66D}" type="slidenum">
              <a:rPr lang="nl-NL" smtClean="0"/>
              <a:t>23</a:t>
            </a:fld>
            <a:endParaRPr lang="nl-NL"/>
          </a:p>
        </p:txBody>
      </p:sp>
    </p:spTree>
    <p:extLst>
      <p:ext uri="{BB962C8B-B14F-4D97-AF65-F5344CB8AC3E}">
        <p14:creationId xmlns:p14="http://schemas.microsoft.com/office/powerpoint/2010/main" val="2974164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dirty="0"/>
              <a:t>Als jullie je mailadres en de naam van de vereniging bij ons achterlaten zullen we ervoor zorgen dat jullie allemaal een </a:t>
            </a:r>
            <a:r>
              <a:rPr lang="nl-NL" b="0" dirty="0" err="1"/>
              <a:t>handout</a:t>
            </a:r>
            <a:r>
              <a:rPr lang="nl-NL" b="0" dirty="0"/>
              <a:t> krijgen van deze presentatie.</a:t>
            </a:r>
          </a:p>
          <a:p>
            <a:pPr algn="l"/>
            <a:r>
              <a:rPr lang="nl-NL" b="0" dirty="0"/>
              <a:t>We zullen er ook voor zorgen dat het snel op onze website staat, zodat jullie ook hier altijd op terug kunnen vallen.</a:t>
            </a:r>
          </a:p>
          <a:p>
            <a:pPr algn="l"/>
            <a:endParaRPr lang="nl-NL" b="0" dirty="0"/>
          </a:p>
          <a:p>
            <a:pPr algn="l"/>
            <a:r>
              <a:rPr lang="nl-NL" b="0" dirty="0"/>
              <a:t>En natuurlijk als jullie vragen hebben of de statuten willen laten checken, maak gewoon een afspraak op kantoor om eens te kijken wat het nu precies voor jullie organisatie inhoudt.</a:t>
            </a:r>
          </a:p>
          <a:p>
            <a:pPr algn="l"/>
            <a:endParaRPr lang="nl-NL" b="0"/>
          </a:p>
          <a:p>
            <a:pPr algn="l"/>
            <a:endParaRPr lang="nl-NL" b="0" dirty="0"/>
          </a:p>
        </p:txBody>
      </p:sp>
      <p:sp>
        <p:nvSpPr>
          <p:cNvPr id="4" name="Tijdelijke aanduiding voor dianummer 3"/>
          <p:cNvSpPr>
            <a:spLocks noGrp="1"/>
          </p:cNvSpPr>
          <p:nvPr>
            <p:ph type="sldNum" sz="quarter" idx="5"/>
          </p:nvPr>
        </p:nvSpPr>
        <p:spPr/>
        <p:txBody>
          <a:bodyPr/>
          <a:lstStyle/>
          <a:p>
            <a:fld id="{D3A83AF7-8F8D-4DD6-9A9F-DFC01A3DC66D}" type="slidenum">
              <a:rPr lang="nl-NL" smtClean="0"/>
              <a:t>24</a:t>
            </a:fld>
            <a:endParaRPr lang="nl-NL"/>
          </a:p>
        </p:txBody>
      </p:sp>
    </p:spTree>
    <p:extLst>
      <p:ext uri="{BB962C8B-B14F-4D97-AF65-F5344CB8AC3E}">
        <p14:creationId xmlns:p14="http://schemas.microsoft.com/office/powerpoint/2010/main" val="1403019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NL" sz="1800" b="0" i="0" u="none" strike="noStrike" baseline="0" dirty="0">
              <a:solidFill>
                <a:srgbClr val="000000"/>
              </a:solidFill>
              <a:latin typeface="Arial Nova" panose="020B0504020202020204" pitchFamily="34" charset="0"/>
            </a:endParaRPr>
          </a:p>
          <a:p>
            <a:r>
              <a:rPr lang="nl-NL" sz="1200" b="0" i="0" u="none" strike="noStrike" baseline="0" dirty="0">
                <a:solidFill>
                  <a:srgbClr val="000000"/>
                </a:solidFill>
                <a:latin typeface="Arial Nova" panose="020B0504020202020204" pitchFamily="34" charset="0"/>
              </a:rPr>
              <a:t>Op 1 juli 2021 is de Wet bestuur en toezicht rechtspersonen (WBTR) inwerking getreden. De wet brengt i</a:t>
            </a:r>
            <a:r>
              <a:rPr lang="nl-NL" sz="1200" dirty="0"/>
              <a:t>ngrijpende veranderingen aan in de bestuursstructuur en toezicht van verschillende soorten rechtspersonen. De WBTR geldt voor alle verenigingen en stichtingen. Van grote beroepsorganisaties en goede doelen tot lokale sportverenigingen en kleine hobbyclubs. </a:t>
            </a:r>
          </a:p>
          <a:p>
            <a:endParaRPr lang="nl-NL" sz="1200" b="0" dirty="0"/>
          </a:p>
          <a:p>
            <a:r>
              <a:rPr lang="nl-NL" sz="1200" b="1" dirty="0"/>
              <a:t>Aanleiding</a:t>
            </a:r>
          </a:p>
          <a:p>
            <a:r>
              <a:rPr lang="nl-NL" sz="1200" dirty="0"/>
              <a:t>Aanleiding voor de WBTR zijn de schandalen in de afgelopen decennia in de semipublieke sector, waarbij bestuurders in de zorg, het onderwijs en bij woningcorporaties de fout ingingen. Er waren grote incidenten die de pers haalden in die sectoren. De WBTR is er dus om dat soort incidenten en misbruik in de toekomst te vermijden. Ook moet de WBTR ervoor zorgen dat rechten en plichten van bestuurders en toezichthouders voortaan voor iedereen helder zijn. </a:t>
            </a:r>
            <a:endParaRPr lang="nl-NL" sz="1200" b="0" i="0" u="none" strike="noStrike" baseline="0" dirty="0">
              <a:solidFill>
                <a:srgbClr val="000000"/>
              </a:solidFill>
              <a:latin typeface="Arial Nova" panose="020B0504020202020204" pitchFamily="34" charset="0"/>
            </a:endParaRPr>
          </a:p>
          <a:p>
            <a:endParaRPr lang="nl-NL" sz="1200" b="0" i="0" u="none" strike="noStrike" baseline="0" dirty="0">
              <a:solidFill>
                <a:srgbClr val="000000"/>
              </a:solidFill>
              <a:latin typeface="Arial Nova" panose="020B0504020202020204" pitchFamily="34" charset="0"/>
            </a:endParaRPr>
          </a:p>
          <a:p>
            <a:endParaRPr lang="nl-NL" sz="1200" b="0" dirty="0"/>
          </a:p>
          <a:p>
            <a:r>
              <a:rPr lang="nl-NL" sz="1200" b="0" dirty="0"/>
              <a:t>De WBTR is voortgekomen uit de behoefte aan meer transparantie, integriteit en professionaliteit in het bestuur van rechtspersonen. </a:t>
            </a:r>
          </a:p>
          <a:p>
            <a:r>
              <a:rPr lang="nl-NL" sz="1200" b="0" dirty="0"/>
              <a:t>Meer dan duizend keer per jaar gaat er binnen verenigingen en stichtingen wat mis, soms met grote gevolgen. </a:t>
            </a:r>
          </a:p>
          <a:p>
            <a:r>
              <a:rPr lang="nl-NL" sz="1200" b="0" dirty="0"/>
              <a:t>Zo kan er sprake zijn van fraude, zelfverrijking of bewust wanbeheer, maar ook heel vaak is er sprake van onwetendheid. </a:t>
            </a:r>
          </a:p>
          <a:p>
            <a:r>
              <a:rPr lang="nl-NL" sz="1200" b="0" dirty="0"/>
              <a:t>Zo kun je denken aan financieel geknoei, onoplettendheid van bestuur of verstrengeling van belangen.</a:t>
            </a:r>
          </a:p>
          <a:p>
            <a:endParaRPr lang="nl-NL" b="0" dirty="0"/>
          </a:p>
        </p:txBody>
      </p:sp>
      <p:sp>
        <p:nvSpPr>
          <p:cNvPr id="4" name="Tijdelijke aanduiding voor dianummer 3"/>
          <p:cNvSpPr>
            <a:spLocks noGrp="1"/>
          </p:cNvSpPr>
          <p:nvPr>
            <p:ph type="sldNum" sz="quarter" idx="5"/>
          </p:nvPr>
        </p:nvSpPr>
        <p:spPr/>
        <p:txBody>
          <a:bodyPr/>
          <a:lstStyle/>
          <a:p>
            <a:fld id="{D3A83AF7-8F8D-4DD6-9A9F-DFC01A3DC66D}" type="slidenum">
              <a:rPr lang="nl-NL" smtClean="0"/>
              <a:t>3</a:t>
            </a:fld>
            <a:endParaRPr lang="nl-NL"/>
          </a:p>
        </p:txBody>
      </p:sp>
    </p:spTree>
    <p:extLst>
      <p:ext uri="{BB962C8B-B14F-4D97-AF65-F5344CB8AC3E}">
        <p14:creationId xmlns:p14="http://schemas.microsoft.com/office/powerpoint/2010/main" val="2473385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dirty="0"/>
          </a:p>
          <a:p>
            <a:r>
              <a:rPr lang="nl-NL" b="1" dirty="0"/>
              <a:t>Doel van de WBTR</a:t>
            </a:r>
            <a:br>
              <a:rPr lang="nl-NL" b="1" dirty="0"/>
            </a:br>
            <a:r>
              <a:rPr lang="nl-NL" b="0" dirty="0"/>
              <a:t>De WBTR is er om verenigingen en stichtingen te helpen en te beschermen tegen misstappen. Maar ook om de kwaliteit van bestuur en toezicht te verbeteren. Dit wordt bereikt door de verantwoordelijkheden van bestuurders en toezichthouders te verduidelijken en de aansprakelijkheid te vergroten.</a:t>
            </a:r>
          </a:p>
          <a:p>
            <a:endParaRPr lang="nl-NL" b="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Een professionalisering van bestuur en toezicht is nodig om dit soort incidenten te voorkomen. Er is daarom behoefte aan: i) een nauwkeuriger taakomschrijving van toezichthouders en ii) de aansprakelijkheid van bestuurders en toezichthouders in de semipublieke sector aan te scherpen wanneer zij hun taken niet goed vervullen</a:t>
            </a:r>
          </a:p>
          <a:p>
            <a:endParaRPr lang="nl-NL" b="0" dirty="0"/>
          </a:p>
          <a:p>
            <a:pPr algn="l"/>
            <a:endParaRPr lang="nl-NL" sz="18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r>
              <a:rPr lang="nl-NL" sz="1800" b="0" i="0" u="none" strike="noStrike" baseline="0" dirty="0">
                <a:solidFill>
                  <a:srgbClr val="000000"/>
                </a:solidFill>
                <a:latin typeface="Calibri" panose="020F0502020204030204" pitchFamily="34" charset="0"/>
              </a:rPr>
              <a:t>Verbeteren van het bestuur en toezicht van verenigingen en stichtingen. Professionaliseren van alle verenigingen/stichtingen.</a:t>
            </a:r>
          </a:p>
          <a:p>
            <a:pPr marL="285750" indent="-285750">
              <a:buFont typeface="Arial" panose="020B0604020202020204" pitchFamily="34" charset="0"/>
              <a:buChar char="•"/>
            </a:pPr>
            <a:r>
              <a:rPr lang="nl-NL" sz="1800" b="0" i="0" u="none" strike="noStrike" baseline="0" dirty="0">
                <a:solidFill>
                  <a:srgbClr val="000000"/>
                </a:solidFill>
                <a:latin typeface="Calibri" panose="020F0502020204030204" pitchFamily="34" charset="0"/>
              </a:rPr>
              <a:t>Volgt op incidenten en wantoestanden bij grote scholengemeenschappen en woningcorporaties.</a:t>
            </a:r>
          </a:p>
          <a:p>
            <a:pPr marL="285750" indent="-285750">
              <a:buFont typeface="Arial" panose="020B0604020202020204" pitchFamily="34" charset="0"/>
              <a:buChar char="•"/>
            </a:pPr>
            <a:r>
              <a:rPr lang="nl-NL" sz="1800" b="0" i="0" u="none" strike="noStrike" baseline="0" dirty="0">
                <a:solidFill>
                  <a:srgbClr val="000000"/>
                </a:solidFill>
                <a:latin typeface="Calibri" panose="020F0502020204030204" pitchFamily="34" charset="0"/>
              </a:rPr>
              <a:t>Voorkomen dat wanbestuur, onverantwoordelijk financieel beheer, zelfverrijking, misbruik van posities en andere ongewenste activiteiten verenigingen en stichtingen schaden.</a:t>
            </a:r>
          </a:p>
          <a:p>
            <a:pPr marL="285750" indent="-285750">
              <a:buFont typeface="Arial" panose="020B0604020202020204" pitchFamily="34" charset="0"/>
              <a:buChar char="•"/>
            </a:pPr>
            <a:r>
              <a:rPr lang="nl-NL" sz="1800" b="0" i="0" u="none" strike="noStrike" baseline="0" dirty="0">
                <a:solidFill>
                  <a:srgbClr val="000000"/>
                </a:solidFill>
                <a:latin typeface="Calibri" panose="020F0502020204030204" pitchFamily="34" charset="0"/>
              </a:rPr>
              <a:t>De wet ziet niet alleen toe op het wijzigen van statuten, maar juist ook op goed bestuur.</a:t>
            </a:r>
            <a:endParaRPr lang="nl-NL" b="0" dirty="0"/>
          </a:p>
          <a:p>
            <a:endParaRPr lang="nl-NL" b="0" dirty="0"/>
          </a:p>
          <a:p>
            <a:pPr marL="342900" indent="-342900">
              <a:buFont typeface="Arial" panose="020B0604020202020204" pitchFamily="34" charset="0"/>
              <a:buChar char="•"/>
            </a:pPr>
            <a:r>
              <a:rPr lang="nl-NL" sz="1200" dirty="0"/>
              <a:t>Kern van WBTR bevorderen  en professionaliseren goed bestuur en toezicht verenigingen</a:t>
            </a:r>
          </a:p>
          <a:p>
            <a:pPr marL="342900" indent="-342900">
              <a:buFont typeface="Arial" panose="020B0604020202020204" pitchFamily="34" charset="0"/>
              <a:buChar char="•"/>
            </a:pPr>
            <a:r>
              <a:rPr lang="nl-NL" sz="1200" dirty="0"/>
              <a:t>Gelijktrekking met huidige wettelijke taakomschrijving voor bestuurders en toezichthouders van </a:t>
            </a:r>
            <a:r>
              <a:rPr lang="nl-NL" sz="1200" dirty="0" err="1"/>
              <a:t>BV’s</a:t>
            </a:r>
            <a:r>
              <a:rPr lang="nl-NL" sz="1200" dirty="0"/>
              <a:t> en </a:t>
            </a:r>
            <a:r>
              <a:rPr lang="nl-NL" sz="1200" dirty="0" err="1"/>
              <a:t>NV’s</a:t>
            </a:r>
            <a:endParaRPr lang="nl-NL" sz="1200" dirty="0"/>
          </a:p>
          <a:p>
            <a:pPr marL="342900" indent="-342900">
              <a:buFont typeface="Arial" panose="020B0604020202020204" pitchFamily="34" charset="0"/>
              <a:buChar char="•"/>
            </a:pPr>
            <a:r>
              <a:rPr lang="nl-NL" sz="1200" dirty="0"/>
              <a:t>Tegen gaan van machtsmisbruik, belangenverstrengeling, waarborgen </a:t>
            </a:r>
            <a:r>
              <a:rPr lang="nl-NL" sz="1200" dirty="0" err="1"/>
              <a:t>continuiteit</a:t>
            </a:r>
            <a:r>
              <a:rPr lang="nl-NL" sz="1200" dirty="0"/>
              <a:t>.</a:t>
            </a:r>
          </a:p>
          <a:p>
            <a:pPr marL="342900" indent="-342900">
              <a:buFont typeface="Arial" panose="020B0604020202020204" pitchFamily="34" charset="0"/>
              <a:buChar char="•"/>
            </a:pPr>
            <a:r>
              <a:rPr lang="nl-NL" sz="1200" dirty="0"/>
              <a:t>Realisering dat je handelt als bestuurder van de vereniging, met de daarbij horende verantwoordelijkheden</a:t>
            </a:r>
          </a:p>
          <a:p>
            <a:pPr marL="342900" indent="-342900">
              <a:buFont typeface="Arial" panose="020B0604020202020204" pitchFamily="34" charset="0"/>
              <a:buChar char="•"/>
            </a:pPr>
            <a:r>
              <a:rPr lang="nl-NL" sz="1200" dirty="0"/>
              <a:t>Aansprakelijkheid bij ernstig plichtsverzuim</a:t>
            </a:r>
          </a:p>
          <a:p>
            <a:endParaRPr lang="nl-NL" b="0" dirty="0"/>
          </a:p>
        </p:txBody>
      </p:sp>
      <p:sp>
        <p:nvSpPr>
          <p:cNvPr id="4" name="Tijdelijke aanduiding voor dianummer 3"/>
          <p:cNvSpPr>
            <a:spLocks noGrp="1"/>
          </p:cNvSpPr>
          <p:nvPr>
            <p:ph type="sldNum" sz="quarter" idx="5"/>
          </p:nvPr>
        </p:nvSpPr>
        <p:spPr/>
        <p:txBody>
          <a:bodyPr/>
          <a:lstStyle/>
          <a:p>
            <a:fld id="{D3A83AF7-8F8D-4DD6-9A9F-DFC01A3DC66D}" type="slidenum">
              <a:rPr lang="nl-NL" smtClean="0"/>
              <a:t>4</a:t>
            </a:fld>
            <a:endParaRPr lang="nl-NL"/>
          </a:p>
        </p:txBody>
      </p:sp>
    </p:spTree>
    <p:extLst>
      <p:ext uri="{BB962C8B-B14F-4D97-AF65-F5344CB8AC3E}">
        <p14:creationId xmlns:p14="http://schemas.microsoft.com/office/powerpoint/2010/main" val="2087134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Belangrijkste doelgroepen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WBTR geldt voor alle verenigingen en stichtingen. Van grote beroepsorganisaties en goede doelen tot lokale sportverenigingen en kleine hobbyclubs. </a:t>
            </a:r>
          </a:p>
          <a:p>
            <a:endParaRPr lang="nl-NL" b="1" dirty="0"/>
          </a:p>
          <a:p>
            <a:r>
              <a:rPr lang="nl-NL" b="0" dirty="0"/>
              <a:t>Verenigingen – Organisaties die zijn opgericht voor een gemeenschappelijk doel -&gt; sportclubs, culturele verenigingen</a:t>
            </a:r>
          </a:p>
          <a:p>
            <a:r>
              <a:rPr lang="nl-NL" b="0" dirty="0"/>
              <a:t>Stichtingen – Organisaties die geen leden hebben en zijn opgericht met een bepaald maatschappelijk doel, zoals goede doelen, fondsen en stichtingen voor wetenschappelijk onderzoek.</a:t>
            </a:r>
          </a:p>
          <a:p>
            <a:endParaRPr lang="nl-NL" b="0" dirty="0"/>
          </a:p>
          <a:p>
            <a:r>
              <a:rPr lang="nl-NL" sz="1800" b="0" i="0" u="none" strike="noStrike" baseline="0" dirty="0">
                <a:solidFill>
                  <a:srgbClr val="000000"/>
                </a:solidFill>
                <a:latin typeface="Calibri" panose="020F0502020204030204" pitchFamily="34" charset="0"/>
              </a:rPr>
              <a:t>Voor alle verenigingen, stichtingen en coöperaties (formeel –informeel)</a:t>
            </a:r>
          </a:p>
          <a:p>
            <a:endParaRPr lang="nl-NL" sz="1800" b="0" i="0" u="none" strike="noStrike" baseline="0" dirty="0">
              <a:solidFill>
                <a:srgbClr val="000000"/>
              </a:solidFill>
              <a:latin typeface="Calibri" panose="020F0502020204030204" pitchFamily="34" charset="0"/>
            </a:endParaRPr>
          </a:p>
          <a:p>
            <a:r>
              <a:rPr lang="nl-NL" sz="1800" b="0" i="0" u="none" strike="noStrike" baseline="0" dirty="0">
                <a:solidFill>
                  <a:srgbClr val="000000"/>
                </a:solidFill>
                <a:latin typeface="Calibri" panose="020F0502020204030204" pitchFamily="34" charset="0"/>
              </a:rPr>
              <a:t>Uiterlijk 5 jaar (dus voor 1 </a:t>
            </a:r>
            <a:r>
              <a:rPr lang="nl-NL" sz="1800" b="0" i="0" u="none" strike="noStrike" baseline="0">
                <a:solidFill>
                  <a:srgbClr val="000000"/>
                </a:solidFill>
                <a:latin typeface="Calibri" panose="020F0502020204030204" pitchFamily="34" charset="0"/>
              </a:rPr>
              <a:t>juli 2026) </a:t>
            </a:r>
            <a:r>
              <a:rPr lang="nl-NL" sz="1800" b="0" i="0" u="none" strike="noStrike" baseline="0" dirty="0">
                <a:solidFill>
                  <a:srgbClr val="000000"/>
                </a:solidFill>
                <a:latin typeface="Calibri" panose="020F0502020204030204" pitchFamily="34" charset="0"/>
              </a:rPr>
              <a:t>moeten de statuten conform wet WBTR gewijzigd zijn</a:t>
            </a:r>
            <a:endParaRPr lang="nl-NL" b="0" dirty="0"/>
          </a:p>
        </p:txBody>
      </p:sp>
      <p:sp>
        <p:nvSpPr>
          <p:cNvPr id="4" name="Tijdelijke aanduiding voor dianummer 3"/>
          <p:cNvSpPr>
            <a:spLocks noGrp="1"/>
          </p:cNvSpPr>
          <p:nvPr>
            <p:ph type="sldNum" sz="quarter" idx="5"/>
          </p:nvPr>
        </p:nvSpPr>
        <p:spPr/>
        <p:txBody>
          <a:bodyPr/>
          <a:lstStyle/>
          <a:p>
            <a:fld id="{D3A83AF7-8F8D-4DD6-9A9F-DFC01A3DC66D}" type="slidenum">
              <a:rPr lang="nl-NL" smtClean="0"/>
              <a:t>5</a:t>
            </a:fld>
            <a:endParaRPr lang="nl-NL"/>
          </a:p>
        </p:txBody>
      </p:sp>
    </p:spTree>
    <p:extLst>
      <p:ext uri="{BB962C8B-B14F-4D97-AF65-F5344CB8AC3E}">
        <p14:creationId xmlns:p14="http://schemas.microsoft.com/office/powerpoint/2010/main" val="3347152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dirty="0"/>
          </a:p>
          <a:p>
            <a:r>
              <a:rPr lang="nl-NL" b="0" dirty="0"/>
              <a:t>De WBTR bevat in grote lijnen de volgende regelingen:</a:t>
            </a:r>
            <a:endParaRPr lang="nl-NL" sz="1800" b="0" i="0" u="none" strike="noStrike" baseline="0" dirty="0">
              <a:solidFill>
                <a:srgbClr val="000000"/>
              </a:solidFill>
              <a:latin typeface="Arial Nova" panose="020B0504020202020204" pitchFamily="34" charset="0"/>
            </a:endParaRPr>
          </a:p>
          <a:p>
            <a:pPr marL="285750" indent="-285750">
              <a:buFont typeface="Arial" panose="020B0604020202020204" pitchFamily="34" charset="0"/>
              <a:buChar char="•"/>
            </a:pPr>
            <a:r>
              <a:rPr lang="nl-NL" sz="1800" b="0" i="0" u="none" strike="noStrike" baseline="0" dirty="0">
                <a:solidFill>
                  <a:srgbClr val="000000"/>
                </a:solidFill>
                <a:latin typeface="Arial Nova" panose="020B0504020202020204" pitchFamily="34" charset="0"/>
              </a:rPr>
              <a:t>Voor alle rechtspersonen kan een RvC (</a:t>
            </a:r>
            <a:r>
              <a:rPr lang="nl-NL" sz="1800" b="0" i="0" u="none" strike="noStrike" baseline="0" dirty="0" err="1">
                <a:solidFill>
                  <a:srgbClr val="000000"/>
                </a:solidFill>
                <a:latin typeface="Arial Nova" panose="020B0504020202020204" pitchFamily="34" charset="0"/>
              </a:rPr>
              <a:t>ofRvT</a:t>
            </a:r>
            <a:r>
              <a:rPr lang="nl-NL" sz="1800" b="0" i="0" u="none" strike="noStrike" baseline="0" dirty="0">
                <a:solidFill>
                  <a:srgbClr val="000000"/>
                </a:solidFill>
                <a:latin typeface="Arial Nova" panose="020B0504020202020204" pitchFamily="34" charset="0"/>
              </a:rPr>
              <a:t>) worden ingevoerd;</a:t>
            </a:r>
          </a:p>
          <a:p>
            <a:pPr marL="285750" indent="-285750">
              <a:buFont typeface="Arial" panose="020B0604020202020204" pitchFamily="34" charset="0"/>
              <a:buChar char="•"/>
            </a:pPr>
            <a:r>
              <a:rPr lang="nl-NL" sz="1800" b="0" i="0" u="none" strike="noStrike" baseline="0" dirty="0">
                <a:solidFill>
                  <a:srgbClr val="000000"/>
                </a:solidFill>
                <a:latin typeface="Arial Nova" panose="020B0504020202020204" pitchFamily="34" charset="0"/>
              </a:rPr>
              <a:t>invoering/wijziging tegenstrijdig belangregeling;</a:t>
            </a:r>
          </a:p>
          <a:p>
            <a:pPr marL="285750" indent="-285750">
              <a:buFont typeface="Arial" panose="020B0604020202020204" pitchFamily="34" charset="0"/>
              <a:buChar char="•"/>
            </a:pPr>
            <a:r>
              <a:rPr lang="nl-NL" sz="1800" b="0" i="0" u="none" strike="noStrike" baseline="0" dirty="0">
                <a:solidFill>
                  <a:srgbClr val="000000"/>
                </a:solidFill>
                <a:latin typeface="Arial Nova" panose="020B0504020202020204" pitchFamily="34" charset="0"/>
              </a:rPr>
              <a:t>duidelijke norm voor bestuurders en toezichthouders;</a:t>
            </a:r>
          </a:p>
          <a:p>
            <a:pPr marL="285750" indent="-285750">
              <a:buFont typeface="Arial" panose="020B0604020202020204" pitchFamily="34" charset="0"/>
              <a:buChar char="•"/>
            </a:pPr>
            <a:r>
              <a:rPr lang="nl-NL" sz="1800" b="0" i="0" u="none" strike="noStrike" baseline="0" dirty="0">
                <a:solidFill>
                  <a:srgbClr val="000000"/>
                </a:solidFill>
                <a:latin typeface="Arial Nova" panose="020B0504020202020204" pitchFamily="34" charset="0"/>
              </a:rPr>
              <a:t>vergroting aansprakelijkheid bestuurders en toezichthouders;</a:t>
            </a:r>
          </a:p>
          <a:p>
            <a:pPr marL="285750" indent="-285750">
              <a:buFont typeface="Arial" panose="020B0604020202020204" pitchFamily="34" charset="0"/>
              <a:buChar char="•"/>
            </a:pPr>
            <a:r>
              <a:rPr lang="nl-NL" sz="1800" b="0" i="0" u="none" strike="noStrike" baseline="0" dirty="0">
                <a:solidFill>
                  <a:srgbClr val="000000"/>
                </a:solidFill>
                <a:latin typeface="Arial Nova" panose="020B0504020202020204" pitchFamily="34" charset="0"/>
              </a:rPr>
              <a:t>Verruiming ontslaggronden bestuurdersstichtingen;</a:t>
            </a:r>
          </a:p>
          <a:p>
            <a:pPr marL="285750" indent="-285750">
              <a:buFont typeface="Arial" panose="020B0604020202020204" pitchFamily="34" charset="0"/>
              <a:buChar char="•"/>
            </a:pPr>
            <a:r>
              <a:rPr lang="nl-NL" sz="1800" b="0" i="0" u="none" strike="noStrike" baseline="0" dirty="0">
                <a:solidFill>
                  <a:srgbClr val="000000"/>
                </a:solidFill>
                <a:latin typeface="Arial Nova" panose="020B0504020202020204" pitchFamily="34" charset="0"/>
              </a:rPr>
              <a:t>belet-en ontstentenisregeling. Deze wijzigt tevens de bestaande regeling van de NV/BV.</a:t>
            </a:r>
          </a:p>
          <a:p>
            <a:pPr marL="285750" indent="-285750">
              <a:buFont typeface="Arial" panose="020B0604020202020204" pitchFamily="34" charset="0"/>
              <a:buChar char="•"/>
            </a:pPr>
            <a:endParaRPr lang="nl-NL" sz="1800" b="0" i="0" u="none" strike="noStrike" baseline="0" dirty="0">
              <a:solidFill>
                <a:srgbClr val="000000"/>
              </a:solidFill>
              <a:latin typeface="Arial Nova" panose="020B0504020202020204" pitchFamily="34" charset="0"/>
            </a:endParaRPr>
          </a:p>
          <a:p>
            <a:pPr marL="285750" indent="-285750">
              <a:buFont typeface="Arial" panose="020B0604020202020204" pitchFamily="34" charset="0"/>
              <a:buChar char="•"/>
            </a:pPr>
            <a:r>
              <a:rPr lang="nl-NL" sz="1800" b="0" i="0" u="none" strike="noStrike" baseline="0" dirty="0">
                <a:solidFill>
                  <a:srgbClr val="000000"/>
                </a:solidFill>
                <a:latin typeface="Arial Nova" panose="020B0504020202020204" pitchFamily="34" charset="0"/>
              </a:rPr>
              <a:t>Wij zullen ingaan op deze regelingen en invulling van de WBTR inzake deze regelingen</a:t>
            </a:r>
          </a:p>
        </p:txBody>
      </p:sp>
      <p:sp>
        <p:nvSpPr>
          <p:cNvPr id="4" name="Tijdelijke aanduiding voor dianummer 3"/>
          <p:cNvSpPr>
            <a:spLocks noGrp="1"/>
          </p:cNvSpPr>
          <p:nvPr>
            <p:ph type="sldNum" sz="quarter" idx="5"/>
          </p:nvPr>
        </p:nvSpPr>
        <p:spPr/>
        <p:txBody>
          <a:bodyPr/>
          <a:lstStyle/>
          <a:p>
            <a:fld id="{D3A83AF7-8F8D-4DD6-9A9F-DFC01A3DC66D}" type="slidenum">
              <a:rPr lang="nl-NL" smtClean="0"/>
              <a:t>6</a:t>
            </a:fld>
            <a:endParaRPr lang="nl-NL"/>
          </a:p>
        </p:txBody>
      </p:sp>
    </p:spTree>
    <p:extLst>
      <p:ext uri="{BB962C8B-B14F-4D97-AF65-F5344CB8AC3E}">
        <p14:creationId xmlns:p14="http://schemas.microsoft.com/office/powerpoint/2010/main" val="353437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200" b="1" dirty="0"/>
              <a:t>Belang van de vereniging voorop stellen</a:t>
            </a:r>
          </a:p>
          <a:p>
            <a:pPr marL="285750" indent="-285750" algn="l">
              <a:buFont typeface="Arial" panose="020B0604020202020204" pitchFamily="34" charset="0"/>
              <a:buChar char="•"/>
            </a:pPr>
            <a:r>
              <a:rPr lang="nl-NL" sz="1800" b="0" i="0" u="none" strike="noStrike" baseline="0" dirty="0">
                <a:latin typeface="LucidaFax"/>
              </a:rPr>
              <a:t>Als bestuurder koop je iets voor de club bij de winkelier bij je om de hoek: Belang voor jou of de Club?</a:t>
            </a:r>
          </a:p>
          <a:p>
            <a:pPr marL="285750" indent="-285750" algn="l">
              <a:buFont typeface="Arial" panose="020B0604020202020204" pitchFamily="34" charset="0"/>
              <a:buChar char="•"/>
            </a:pPr>
            <a:r>
              <a:rPr lang="nl-NL" sz="1800" b="0" i="0" u="none" strike="noStrike" baseline="0" dirty="0">
                <a:latin typeface="LucidaFax"/>
              </a:rPr>
              <a:t>Hoe ga je als bestuurd om met een lid die zich heeft misdragen?</a:t>
            </a:r>
          </a:p>
          <a:p>
            <a:pPr marL="285750" indent="-285750" algn="l">
              <a:buFont typeface="Arial" panose="020B0604020202020204" pitchFamily="34" charset="0"/>
              <a:buChar char="•"/>
            </a:pPr>
            <a:r>
              <a:rPr lang="nl-NL" sz="1800" b="0" i="0" u="none" strike="noStrike" baseline="0" dirty="0">
                <a:latin typeface="LucidaFax"/>
              </a:rPr>
              <a:t>Vier-ogen-principe bij uitgaven</a:t>
            </a:r>
          </a:p>
          <a:p>
            <a:pPr marL="285750" indent="-285750" algn="l">
              <a:buFont typeface="Arial" panose="020B0604020202020204" pitchFamily="34" charset="0"/>
              <a:buChar char="•"/>
            </a:pPr>
            <a:r>
              <a:rPr lang="nl-NL" sz="1800" b="0" i="0" u="none" strike="noStrike" baseline="0" dirty="0">
                <a:latin typeface="LucidaFax"/>
              </a:rPr>
              <a:t>Is er een investeringsplan?</a:t>
            </a:r>
          </a:p>
          <a:p>
            <a:pPr marL="285750" indent="-285750" algn="l">
              <a:buFont typeface="Arial" panose="020B0604020202020204" pitchFamily="34" charset="0"/>
              <a:buChar char="•"/>
            </a:pPr>
            <a:r>
              <a:rPr lang="nl-NL" sz="1800" b="0" i="0" u="none" strike="noStrike" baseline="0" dirty="0">
                <a:latin typeface="LucidaFax"/>
              </a:rPr>
              <a:t>Werkt de club met een agenda, notulen, afsprakenlijst</a:t>
            </a:r>
          </a:p>
          <a:p>
            <a:pPr marL="285750" indent="-285750" algn="l">
              <a:buFont typeface="Arial" panose="020B0604020202020204" pitchFamily="34" charset="0"/>
              <a:buChar char="•"/>
            </a:pPr>
            <a:r>
              <a:rPr lang="nl-NL" sz="1800" b="0" i="0" u="none" strike="noStrike" baseline="0" dirty="0">
                <a:latin typeface="LucidaFax"/>
              </a:rPr>
              <a:t>Welke risico’s loopt de club.</a:t>
            </a:r>
          </a:p>
          <a:p>
            <a:pPr algn="l"/>
            <a:endParaRPr lang="nl-NL" sz="1800" b="0" i="0" u="none" strike="noStrike" baseline="0" dirty="0">
              <a:latin typeface="LucidaFax"/>
            </a:endParaRPr>
          </a:p>
          <a:p>
            <a:pPr algn="l"/>
            <a:r>
              <a:rPr lang="nl-NL" sz="1800" b="0" i="0" u="none" strike="noStrike" baseline="0" dirty="0">
                <a:latin typeface="LucidaFax"/>
              </a:rPr>
              <a:t>“Bij de vervulling van hun taak richten de bestuurders/commissarissen zich naar het belang van de vereniging/stichting en de met</a:t>
            </a:r>
          </a:p>
          <a:p>
            <a:pPr algn="l"/>
            <a:r>
              <a:rPr lang="nl-NL" sz="1800" b="0" i="0" u="none" strike="noStrike" baseline="0" dirty="0">
                <a:latin typeface="LucidaFax"/>
              </a:rPr>
              <a:t>haar verbonden onderneming of organisatie.”</a:t>
            </a:r>
          </a:p>
          <a:p>
            <a:pPr algn="l"/>
            <a:r>
              <a:rPr lang="nl-NL" sz="1800" b="0" i="1" u="none" strike="noStrike" baseline="0" dirty="0">
                <a:latin typeface="LucidaFax,Italic"/>
              </a:rPr>
              <a:t>Artikelen 2:44 lid 3, 2:47 lid 2, 2:291 lid 3 en 2:292a lid 2 BW</a:t>
            </a:r>
            <a:endParaRPr lang="nl-NL" sz="1200" b="1" dirty="0"/>
          </a:p>
          <a:p>
            <a:pPr marL="0" indent="0">
              <a:buNone/>
            </a:pPr>
            <a:endParaRPr lang="nl-NL" sz="1200" b="1" dirty="0"/>
          </a:p>
          <a:p>
            <a:pPr marL="342900" indent="-342900">
              <a:buFont typeface="Arial" panose="020B0604020202020204" pitchFamily="34" charset="0"/>
              <a:buChar char="•"/>
            </a:pPr>
            <a:r>
              <a:rPr lang="nl-NL" sz="1200" dirty="0"/>
              <a:t>Samen met je medebestuurders verantwoordelijk voor de algemene en dagelijkse leiding,</a:t>
            </a:r>
            <a:br>
              <a:rPr lang="nl-NL" sz="1200" dirty="0"/>
            </a:br>
            <a:r>
              <a:rPr lang="nl-NL" sz="1200" dirty="0"/>
              <a:t>het functioneren en de resultaten van de vereniging</a:t>
            </a:r>
          </a:p>
          <a:p>
            <a:pPr marL="342900" indent="-342900">
              <a:buFont typeface="Arial" panose="020B0604020202020204" pitchFamily="34" charset="0"/>
              <a:buChar char="•"/>
            </a:pPr>
            <a:r>
              <a:rPr lang="nl-NL" sz="1200" dirty="0"/>
              <a:t>Wet formuleert een algemene norm voor goed bestuur</a:t>
            </a:r>
          </a:p>
          <a:p>
            <a:endParaRPr lang="nl-NL" b="0" dirty="0"/>
          </a:p>
          <a:p>
            <a:r>
              <a:rPr lang="nl-NL" sz="1200" b="0" dirty="0">
                <a:highlight>
                  <a:srgbClr val="FFFF00"/>
                </a:highlight>
                <a:latin typeface="Times New Roman" panose="02020603050405020304" pitchFamily="18" charset="0"/>
                <a:cs typeface="Times New Roman" panose="02020603050405020304" pitchFamily="18" charset="0"/>
              </a:rPr>
              <a:t>Alle bestuursleden zullen handelen in het belang van de vereniging.</a:t>
            </a:r>
          </a:p>
          <a:p>
            <a:r>
              <a:rPr lang="nl-NL" sz="1200" b="0" dirty="0">
                <a:highlight>
                  <a:srgbClr val="FFFF00"/>
                </a:highlight>
                <a:latin typeface="Times New Roman" panose="02020603050405020304" pitchFamily="18" charset="0"/>
                <a:cs typeface="Times New Roman" panose="02020603050405020304" pitchFamily="18" charset="0"/>
              </a:rPr>
              <a:t>Zij zullen handelen als bestuurder en niet als </a:t>
            </a:r>
            <a:r>
              <a:rPr lang="nl-NL" sz="1200" b="0" dirty="0" err="1">
                <a:highlight>
                  <a:srgbClr val="FFFF00"/>
                </a:highlight>
                <a:latin typeface="Times New Roman" panose="02020603050405020304" pitchFamily="18" charset="0"/>
                <a:cs typeface="Times New Roman" panose="02020603050405020304" pitchFamily="18" charset="0"/>
              </a:rPr>
              <a:t>privé-persoon</a:t>
            </a:r>
            <a:r>
              <a:rPr lang="nl-NL" sz="1200" b="0" dirty="0">
                <a:highlight>
                  <a:srgbClr val="FFFF00"/>
                </a:highlight>
                <a:latin typeface="Times New Roman" panose="02020603050405020304" pitchFamily="18" charset="0"/>
                <a:cs typeface="Times New Roman" panose="02020603050405020304" pitchFamily="18" charset="0"/>
              </a:rPr>
              <a:t>, zowel intern (binnen de vereniging) als extern (in relatie met derden)</a:t>
            </a:r>
          </a:p>
          <a:p>
            <a:endParaRPr lang="nl-NL" b="0" dirty="0"/>
          </a:p>
        </p:txBody>
      </p:sp>
      <p:sp>
        <p:nvSpPr>
          <p:cNvPr id="4" name="Tijdelijke aanduiding voor dianummer 3"/>
          <p:cNvSpPr>
            <a:spLocks noGrp="1"/>
          </p:cNvSpPr>
          <p:nvPr>
            <p:ph type="sldNum" sz="quarter" idx="5"/>
          </p:nvPr>
        </p:nvSpPr>
        <p:spPr/>
        <p:txBody>
          <a:bodyPr/>
          <a:lstStyle/>
          <a:p>
            <a:fld id="{D3A83AF7-8F8D-4DD6-9A9F-DFC01A3DC66D}" type="slidenum">
              <a:rPr lang="nl-NL" smtClean="0"/>
              <a:t>7</a:t>
            </a:fld>
            <a:endParaRPr lang="nl-NL"/>
          </a:p>
        </p:txBody>
      </p:sp>
    </p:spTree>
    <p:extLst>
      <p:ext uri="{BB962C8B-B14F-4D97-AF65-F5344CB8AC3E}">
        <p14:creationId xmlns:p14="http://schemas.microsoft.com/office/powerpoint/2010/main" val="2604779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200" b="1" dirty="0"/>
              <a:t>Een goed bestuur moet een aantal zaken gaan vastleggen</a:t>
            </a:r>
          </a:p>
          <a:p>
            <a:pPr marL="0" indent="0">
              <a:buNone/>
            </a:pPr>
            <a:endParaRPr lang="nl-NL" sz="1200" b="1" dirty="0"/>
          </a:p>
          <a:p>
            <a:pPr marL="285750" indent="-285750" algn="l">
              <a:buFont typeface="Arial" panose="020B0604020202020204" pitchFamily="34" charset="0"/>
              <a:buChar char="•"/>
            </a:pPr>
            <a:r>
              <a:rPr lang="nl-NL" sz="1800" b="0" i="0" u="none" strike="noStrike" baseline="0" dirty="0">
                <a:latin typeface="LucidaFax"/>
              </a:rPr>
              <a:t>Als bestuurder koop je iets voor de club bij de winkelier bij je om de hoek: Belang voor jou of de Club?</a:t>
            </a:r>
          </a:p>
          <a:p>
            <a:pPr marL="285750" indent="-285750" algn="l">
              <a:buFont typeface="Arial" panose="020B0604020202020204" pitchFamily="34" charset="0"/>
              <a:buChar char="•"/>
            </a:pPr>
            <a:r>
              <a:rPr lang="nl-NL" sz="1800" b="0" i="0" u="none" strike="noStrike" baseline="0" dirty="0">
                <a:latin typeface="LucidaFax"/>
              </a:rPr>
              <a:t>Hoe ga je als bestuurd om met een lid die zich heeft misdragen?</a:t>
            </a:r>
          </a:p>
          <a:p>
            <a:pPr marL="285750" indent="-285750" algn="l">
              <a:buFont typeface="Arial" panose="020B0604020202020204" pitchFamily="34" charset="0"/>
              <a:buChar char="•"/>
            </a:pPr>
            <a:r>
              <a:rPr lang="nl-NL" sz="1800" b="0" i="0" u="none" strike="noStrike" baseline="0" dirty="0">
                <a:latin typeface="LucidaFax"/>
              </a:rPr>
              <a:t>Vier-ogen-principe bij uitgaven</a:t>
            </a:r>
          </a:p>
          <a:p>
            <a:pPr marL="285750" indent="-285750" algn="l">
              <a:buFont typeface="Arial" panose="020B0604020202020204" pitchFamily="34" charset="0"/>
              <a:buChar char="•"/>
            </a:pPr>
            <a:r>
              <a:rPr lang="nl-NL" sz="1800" b="0" i="0" u="none" strike="noStrike" baseline="0" dirty="0">
                <a:latin typeface="LucidaFax"/>
              </a:rPr>
              <a:t>Is er een investeringsplan?</a:t>
            </a:r>
          </a:p>
          <a:p>
            <a:pPr marL="285750" indent="-285750" algn="l">
              <a:buFont typeface="Arial" panose="020B0604020202020204" pitchFamily="34" charset="0"/>
              <a:buChar char="•"/>
            </a:pPr>
            <a:r>
              <a:rPr lang="nl-NL" sz="1800" b="0" i="0" u="none" strike="noStrike" baseline="0" dirty="0">
                <a:latin typeface="LucidaFax"/>
              </a:rPr>
              <a:t>Werkt de club met een agenda, notulen, afsprakenlijst</a:t>
            </a:r>
          </a:p>
          <a:p>
            <a:pPr marL="285750" indent="-285750" algn="l">
              <a:buFont typeface="Arial" panose="020B0604020202020204" pitchFamily="34" charset="0"/>
              <a:buChar char="•"/>
            </a:pPr>
            <a:r>
              <a:rPr lang="nl-NL" sz="1800" b="0" i="0" u="none" strike="noStrike" baseline="0" dirty="0">
                <a:latin typeface="LucidaFax"/>
              </a:rPr>
              <a:t>Welke risico’s loopt de club.</a:t>
            </a:r>
          </a:p>
          <a:p>
            <a:pPr algn="l"/>
            <a:endParaRPr lang="nl-NL" sz="1800" b="0" i="0" u="none" strike="noStrike" baseline="0" dirty="0">
              <a:latin typeface="LucidaFax"/>
            </a:endParaRPr>
          </a:p>
          <a:p>
            <a:pPr algn="l"/>
            <a:endParaRPr lang="nl-NL" sz="1800" b="0" i="0" u="none" strike="noStrike" baseline="0" dirty="0">
              <a:latin typeface="LucidaFax"/>
            </a:endParaRPr>
          </a:p>
          <a:p>
            <a:pPr algn="l"/>
            <a:r>
              <a:rPr lang="nl-NL" sz="1800" b="0" i="0" u="none" strike="noStrike" baseline="0" dirty="0">
                <a:latin typeface="LucidaFax"/>
              </a:rPr>
              <a:t>Maak een investeringsplan en bij grote uitgaven, leg de besluitvorming vast, maak een begroting</a:t>
            </a:r>
          </a:p>
          <a:p>
            <a:pPr algn="l"/>
            <a:endParaRPr lang="nl-NL" sz="1800" b="0" i="0" u="none" strike="noStrike" baseline="0" dirty="0">
              <a:latin typeface="LucidaFax"/>
            </a:endParaRPr>
          </a:p>
          <a:p>
            <a:pPr algn="l"/>
            <a:r>
              <a:rPr lang="nl-NL" sz="1800" b="0" i="0" u="none" strike="noStrike" baseline="0" dirty="0">
                <a:latin typeface="LucidaFax"/>
              </a:rPr>
              <a:t>Voorkomen van fraude en onenigheid – Agenda, </a:t>
            </a:r>
            <a:r>
              <a:rPr lang="nl-NL" sz="1800" b="0" i="0" u="none" strike="noStrike" baseline="0" dirty="0" err="1">
                <a:latin typeface="LucidaFax"/>
              </a:rPr>
              <a:t>notueln</a:t>
            </a:r>
            <a:r>
              <a:rPr lang="nl-NL" sz="1800" b="0" i="0" u="none" strike="noStrike" baseline="0" dirty="0">
                <a:latin typeface="LucidaFax"/>
              </a:rPr>
              <a:t>, aan &amp; afwezigheid, </a:t>
            </a:r>
            <a:r>
              <a:rPr lang="nl-NL" sz="1800" b="0" i="0" u="none" strike="noStrike" baseline="0" dirty="0" err="1">
                <a:latin typeface="LucidaFax"/>
              </a:rPr>
              <a:t>belsuitenlijst</a:t>
            </a:r>
            <a:endParaRPr lang="nl-NL" sz="1800" b="0" i="0" u="none" strike="noStrike" baseline="0" dirty="0">
              <a:latin typeface="LucidaFax"/>
            </a:endParaRPr>
          </a:p>
          <a:p>
            <a:pPr algn="l"/>
            <a:r>
              <a:rPr lang="nl-NL" sz="1800" b="0" i="0" u="none" strike="noStrike" baseline="0" dirty="0">
                <a:latin typeface="LucidaFax"/>
              </a:rPr>
              <a:t>Taakomschrijvingen per bestuurslid</a:t>
            </a:r>
          </a:p>
          <a:p>
            <a:pPr algn="l"/>
            <a:r>
              <a:rPr lang="nl-NL" sz="1800" b="0" i="0" u="none" strike="noStrike" baseline="0" dirty="0">
                <a:latin typeface="LucidaFax"/>
              </a:rPr>
              <a:t>Beheer van bestanden en documenten</a:t>
            </a:r>
          </a:p>
          <a:p>
            <a:pPr algn="l"/>
            <a:endParaRPr lang="nl-NL" sz="1800" b="0" i="0" u="none" strike="noStrike" baseline="0" dirty="0">
              <a:latin typeface="LucidaFax"/>
            </a:endParaRPr>
          </a:p>
          <a:p>
            <a:pPr algn="l"/>
            <a:r>
              <a:rPr lang="nl-NL" sz="1800" b="0" i="0" u="none" strike="noStrike" baseline="0" dirty="0">
                <a:latin typeface="LucidaFax"/>
              </a:rPr>
              <a:t>Bewust om gaan met risico’s – Welke risico’s zijn er en hebben we hier een verzekering bij nodig?</a:t>
            </a:r>
          </a:p>
          <a:p>
            <a:pPr algn="l"/>
            <a:r>
              <a:rPr lang="nl-NL" sz="1800" b="0" i="0" u="none" strike="noStrike" baseline="0" dirty="0">
                <a:latin typeface="LucidaFax"/>
              </a:rPr>
              <a:t>Maak een risicoanalyse bij jaarplannen en begrotingen</a:t>
            </a:r>
          </a:p>
          <a:p>
            <a:pPr algn="l"/>
            <a:endParaRPr lang="nl-NL" sz="1800" b="0" i="0" u="none" strike="noStrike" baseline="0" dirty="0">
              <a:latin typeface="LucidaFax"/>
            </a:endParaRPr>
          </a:p>
          <a:p>
            <a:endParaRPr lang="nl-NL" b="0" dirty="0"/>
          </a:p>
        </p:txBody>
      </p:sp>
      <p:sp>
        <p:nvSpPr>
          <p:cNvPr id="4" name="Tijdelijke aanduiding voor dianummer 3"/>
          <p:cNvSpPr>
            <a:spLocks noGrp="1"/>
          </p:cNvSpPr>
          <p:nvPr>
            <p:ph type="sldNum" sz="quarter" idx="5"/>
          </p:nvPr>
        </p:nvSpPr>
        <p:spPr/>
        <p:txBody>
          <a:bodyPr/>
          <a:lstStyle/>
          <a:p>
            <a:fld id="{D3A83AF7-8F8D-4DD6-9A9F-DFC01A3DC66D}" type="slidenum">
              <a:rPr lang="nl-NL" smtClean="0"/>
              <a:t>8</a:t>
            </a:fld>
            <a:endParaRPr lang="nl-NL"/>
          </a:p>
        </p:txBody>
      </p:sp>
    </p:spTree>
    <p:extLst>
      <p:ext uri="{BB962C8B-B14F-4D97-AF65-F5344CB8AC3E}">
        <p14:creationId xmlns:p14="http://schemas.microsoft.com/office/powerpoint/2010/main" val="2161975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dirty="0"/>
              <a:t>Eerst moet je je afvragen heb ik een informele of formele vereniging. </a:t>
            </a:r>
          </a:p>
          <a:p>
            <a:pPr marL="0" indent="0">
              <a:buFont typeface="Arial" panose="020B0604020202020204" pitchFamily="34" charset="0"/>
              <a:buNone/>
            </a:pPr>
            <a:r>
              <a:rPr lang="nl-NL" dirty="0"/>
              <a:t>Met 3 vrienden een breiclubje dan is dat informeel en ben je zelf hoofdelijk aansprakelijk en </a:t>
            </a:r>
          </a:p>
          <a:p>
            <a:pPr marL="0" indent="0">
              <a:buFont typeface="Arial" panose="020B0604020202020204" pitchFamily="34" charset="0"/>
              <a:buNone/>
            </a:pPr>
            <a:r>
              <a:rPr lang="nl-NL" dirty="0"/>
              <a:t>In eerste instantie is de organisatie als rechtspersoon aansprakelijk</a:t>
            </a:r>
          </a:p>
          <a:p>
            <a:pPr marL="0" indent="0">
              <a:buFont typeface="Arial" panose="020B0604020202020204" pitchFamily="34" charset="0"/>
              <a:buNone/>
            </a:pPr>
            <a:r>
              <a:rPr lang="nl-NL" dirty="0"/>
              <a:t>Maar als bestuurder kun je aansprakelijk worden gesteld:</a:t>
            </a:r>
          </a:p>
          <a:p>
            <a:pPr marL="171450" indent="-171450">
              <a:buFont typeface="Arial" panose="020B0604020202020204" pitchFamily="34" charset="0"/>
              <a:buChar char="•"/>
            </a:pPr>
            <a:r>
              <a:rPr lang="nl-NL" dirty="0"/>
              <a:t>Door de organisatie zelf, bij onbehoorlijk bestuur. </a:t>
            </a:r>
            <a:r>
              <a:rPr lang="nl-NL" sz="1200" dirty="0"/>
              <a:t>Bestuurder is wettelijk verplicht om zijn taken naar behoren in te vullen. Ze moeten zich bij de vervulling van hun taak richten op het belang van de rechtspersoon en de daaraan verbonden onderneming of organisatie.. Wanneer sprake is van onbehoorlijk bestuur en er ontstaat schade, kan bestuurder worden aangesproken.</a:t>
            </a:r>
          </a:p>
          <a:p>
            <a:pPr marL="171450" indent="-171450">
              <a:buFont typeface="Arial" panose="020B0604020202020204" pitchFamily="34" charset="0"/>
              <a:buChar char="•"/>
            </a:pPr>
            <a:r>
              <a:rPr lang="nl-NL" sz="1200" dirty="0"/>
              <a:t>Door een derde die buiten de organisatie staat, bij onbehoorlijk bestuur</a:t>
            </a:r>
          </a:p>
          <a:p>
            <a:pPr marL="171450" indent="-171450">
              <a:buFont typeface="Arial" panose="020B0604020202020204" pitchFamily="34" charset="0"/>
              <a:buChar char="•"/>
            </a:pPr>
            <a:r>
              <a:rPr lang="nl-NL" sz="1200" dirty="0"/>
              <a:t>Een faillissementen ernstig verwijtbaar handelen, dan hoofdelijke aansprakelijkheid.</a:t>
            </a:r>
            <a:r>
              <a:rPr lang="nl-NL" sz="1200" b="0" i="0" u="none" strike="noStrike" baseline="0" dirty="0">
                <a:solidFill>
                  <a:schemeClr val="tx1"/>
                </a:solidFill>
                <a:latin typeface="+mn-lt"/>
              </a:rPr>
              <a:t> </a:t>
            </a:r>
            <a:r>
              <a:rPr lang="nl-NL" sz="1800" b="0" i="0" u="none" strike="noStrike" baseline="0" dirty="0">
                <a:solidFill>
                  <a:srgbClr val="000000"/>
                </a:solidFill>
                <a:latin typeface="LucidaFax"/>
              </a:rPr>
              <a:t>Bestuurders/toezichthouders kunnen aansprakelijk worden gesteld voor het boedeltekort bij een faillissement door de curator.</a:t>
            </a:r>
          </a:p>
          <a:p>
            <a:pPr algn="l"/>
            <a:endParaRPr lang="nl-NL" sz="1800" b="0" i="0" u="none" strike="noStrike" baseline="0" dirty="0">
              <a:solidFill>
                <a:srgbClr val="EA9A23"/>
              </a:solidFill>
              <a:latin typeface="Wingdings" panose="05000000000000000000" pitchFamily="2" charset="2"/>
            </a:endParaRPr>
          </a:p>
          <a:p>
            <a:pPr algn="l"/>
            <a:r>
              <a:rPr lang="nl-NL" sz="1800" b="1" i="0" u="none" strike="noStrike" baseline="0" dirty="0">
                <a:solidFill>
                  <a:srgbClr val="000000"/>
                </a:solidFill>
                <a:latin typeface="LucidaFax,Bold"/>
              </a:rPr>
              <a:t>WBTR</a:t>
            </a:r>
            <a:r>
              <a:rPr lang="nl-NL" sz="1800" b="0" i="0" u="none" strike="noStrike" baseline="0" dirty="0">
                <a:solidFill>
                  <a:srgbClr val="000000"/>
                </a:solidFill>
                <a:latin typeface="LucidaFax"/>
              </a:rPr>
              <a:t>: geldt straks ook voor niet commerciële stichtingen, niet-commerciële verenigingen en informele verenigingen</a:t>
            </a:r>
            <a:endParaRPr lang="nl-NL" sz="1200" dirty="0"/>
          </a:p>
          <a:p>
            <a:endParaRPr lang="nl-NL" b="0" dirty="0"/>
          </a:p>
          <a:p>
            <a:pPr marL="342900" indent="-342900">
              <a:buFont typeface="Arial" panose="020B0604020202020204" pitchFamily="34" charset="0"/>
              <a:buChar char="•"/>
            </a:pPr>
            <a:r>
              <a:rPr lang="nl-NL" b="0" dirty="0"/>
              <a:t>Huidige verplichting: </a:t>
            </a:r>
          </a:p>
          <a:p>
            <a:pPr marL="800100" lvl="1" indent="-342900">
              <a:buFont typeface="Arial" panose="020B0604020202020204" pitchFamily="34" charset="0"/>
              <a:buChar char="•"/>
            </a:pPr>
            <a:r>
              <a:rPr lang="nl-NL" dirty="0"/>
              <a:t>Wettelijke verplichting taak naar behoren in te vullen.</a:t>
            </a:r>
          </a:p>
          <a:p>
            <a:pPr marL="800100" lvl="1" indent="-342900">
              <a:buFont typeface="Arial" panose="020B0604020202020204" pitchFamily="34" charset="0"/>
              <a:buChar char="•"/>
            </a:pPr>
            <a:r>
              <a:rPr lang="nl-NL" dirty="0"/>
              <a:t>Bij sprake van onbehoorlijk bestuur plus schade, aansprakelijk stelling</a:t>
            </a:r>
          </a:p>
          <a:p>
            <a:pPr marL="800100" lvl="1" indent="-342900">
              <a:buFont typeface="Arial" panose="020B0604020202020204" pitchFamily="34" charset="0"/>
              <a:buChar char="•"/>
            </a:pPr>
            <a:endParaRPr lang="nl-NL" dirty="0"/>
          </a:p>
          <a:p>
            <a:pPr marL="285750" indent="-285750">
              <a:buFont typeface="Arial" panose="020B0604020202020204" pitchFamily="34" charset="0"/>
              <a:buChar char="•"/>
            </a:pPr>
            <a:r>
              <a:rPr lang="nl-NL" b="0" dirty="0"/>
              <a:t>Expliciet WBTR</a:t>
            </a:r>
          </a:p>
          <a:p>
            <a:pPr marL="742950" lvl="1" indent="-285750">
              <a:buFont typeface="Arial" panose="020B0604020202020204" pitchFamily="34" charset="0"/>
              <a:buChar char="•"/>
            </a:pPr>
            <a:r>
              <a:rPr lang="nl-NL" dirty="0"/>
              <a:t>Bij faillissement + </a:t>
            </a:r>
            <a:r>
              <a:rPr lang="nl-NL" u="sng" dirty="0"/>
              <a:t>ernstig verwijtbaar </a:t>
            </a:r>
            <a:r>
              <a:rPr lang="nl-NL" dirty="0"/>
              <a:t>handelen kan leiden tot hoofdelijke aansprakelijkheid hele bestuur</a:t>
            </a:r>
          </a:p>
          <a:p>
            <a:pPr marL="742950" lvl="1" indent="-285750">
              <a:buFont typeface="Arial" panose="020B0604020202020204" pitchFamily="34" charset="0"/>
              <a:buChar char="•"/>
            </a:pPr>
            <a:r>
              <a:rPr lang="nl-NL" dirty="0"/>
              <a:t>Persoonlijke aansprakelijkheid bij:</a:t>
            </a:r>
          </a:p>
          <a:p>
            <a:pPr marL="1200150" lvl="2" indent="-285750">
              <a:buFont typeface="Arial" panose="020B0604020202020204" pitchFamily="34" charset="0"/>
              <a:buChar char="•"/>
            </a:pPr>
            <a:r>
              <a:rPr lang="nl-NL" dirty="0"/>
              <a:t>Onbehoorlijke taakvervulling</a:t>
            </a:r>
          </a:p>
          <a:p>
            <a:pPr marL="1200150" lvl="2" indent="-285750">
              <a:buFont typeface="Arial" panose="020B0604020202020204" pitchFamily="34" charset="0"/>
              <a:buChar char="•"/>
            </a:pPr>
            <a:r>
              <a:rPr lang="nl-NL" dirty="0"/>
              <a:t>Die een belangrijke oorzaak is voor het faillissement.</a:t>
            </a:r>
          </a:p>
          <a:p>
            <a:pPr algn="l"/>
            <a:r>
              <a:rPr lang="nl-NL" sz="1200" b="0" i="0" u="none" strike="noStrike" baseline="0" dirty="0">
                <a:solidFill>
                  <a:srgbClr val="000000"/>
                </a:solidFill>
                <a:latin typeface="LucidaFax"/>
              </a:rPr>
              <a:t>Persoonlijke aansprakelijkheid bij:</a:t>
            </a:r>
          </a:p>
          <a:p>
            <a:pPr marL="285750" indent="-285750" algn="l">
              <a:buFont typeface="Arial" panose="020B0604020202020204" pitchFamily="34" charset="0"/>
              <a:buChar char="•"/>
            </a:pPr>
            <a:r>
              <a:rPr lang="nl-NL" sz="1200" b="0" i="1" u="none" strike="noStrike" baseline="0" dirty="0">
                <a:solidFill>
                  <a:srgbClr val="000000"/>
                </a:solidFill>
                <a:latin typeface="LucidaFax,Italic"/>
              </a:rPr>
              <a:t>Onbehoorlijke taakvervulling</a:t>
            </a:r>
          </a:p>
          <a:p>
            <a:pPr marL="285750" indent="-285750" algn="l">
              <a:buFont typeface="Arial" panose="020B0604020202020204" pitchFamily="34" charset="0"/>
              <a:buChar char="•"/>
            </a:pPr>
            <a:r>
              <a:rPr lang="nl-NL" sz="1200" b="0" i="1" u="none" strike="noStrike" baseline="0" dirty="0">
                <a:solidFill>
                  <a:srgbClr val="000000"/>
                </a:solidFill>
                <a:latin typeface="LucidaFax,Italic"/>
              </a:rPr>
              <a:t>Die een belangrijke oorzaak is voor het Faillissement</a:t>
            </a:r>
          </a:p>
          <a:p>
            <a:pPr algn="l"/>
            <a:endParaRPr lang="nl-NL" sz="1200" b="0" i="1" u="none" strike="noStrike" baseline="0" dirty="0">
              <a:solidFill>
                <a:srgbClr val="000000"/>
              </a:solidFill>
              <a:latin typeface="LucidaFax,Italic"/>
            </a:endParaRPr>
          </a:p>
          <a:p>
            <a:pPr algn="l"/>
            <a:r>
              <a:rPr lang="nl-NL" sz="1200" b="0" i="1" u="none" strike="noStrike" baseline="0" dirty="0">
                <a:solidFill>
                  <a:srgbClr val="000000"/>
                </a:solidFill>
                <a:latin typeface="LucidaFax,Italic"/>
              </a:rPr>
              <a:t>Bestuurders en commissarissen zijn in geval van </a:t>
            </a:r>
            <a:r>
              <a:rPr lang="nl-NL" sz="1200" b="0" i="1" u="none" strike="noStrike" baseline="0" dirty="0" err="1">
                <a:solidFill>
                  <a:srgbClr val="000000"/>
                </a:solidFill>
                <a:latin typeface="LucidaFax,Italic"/>
              </a:rPr>
              <a:t>fw</a:t>
            </a:r>
            <a:r>
              <a:rPr lang="nl-NL" sz="1200" b="0" i="1" u="none" strike="noStrike" baseline="0" dirty="0">
                <a:solidFill>
                  <a:srgbClr val="000000"/>
                </a:solidFill>
                <a:latin typeface="LucidaFax,Italic"/>
              </a:rPr>
              <a:t> hoofdelijk aansprakelijk voor het bedoeltekort als zij hun taak onbehoorlijk hebben vervuld en aannemelijk is dat dit een belangrijke oorzaak is van faillissement.</a:t>
            </a:r>
          </a:p>
          <a:p>
            <a:pPr algn="l"/>
            <a:endParaRPr lang="nl-NL" sz="1200" b="0" i="1" u="none" strike="noStrike" baseline="0" dirty="0">
              <a:solidFill>
                <a:srgbClr val="000000"/>
              </a:solidFill>
              <a:latin typeface="LucidaFax,Italic"/>
            </a:endParaRPr>
          </a:p>
          <a:p>
            <a:pPr algn="l"/>
            <a:r>
              <a:rPr lang="nl-NL" sz="1200" b="1" i="0" u="none" strike="noStrike" baseline="0" dirty="0">
                <a:latin typeface="LucidaFax,Bold"/>
              </a:rPr>
              <a:t>WBTR: </a:t>
            </a:r>
            <a:r>
              <a:rPr lang="nl-NL" sz="1200" b="0" i="0" u="none" strike="noStrike" baseline="0" dirty="0">
                <a:latin typeface="LucidaFax"/>
              </a:rPr>
              <a:t>bewijsvermoedens gelden in principe NIET voor bestuurders van </a:t>
            </a:r>
            <a:r>
              <a:rPr lang="nl-NL" sz="1200" b="0" i="0" u="none" strike="noStrike" baseline="0" dirty="0" err="1">
                <a:latin typeface="LucidaFax"/>
              </a:rPr>
              <a:t>nietcommerciële</a:t>
            </a:r>
            <a:r>
              <a:rPr lang="nl-NL" sz="1200" b="0" i="0" u="none" strike="noStrike" baseline="0" dirty="0">
                <a:latin typeface="LucidaFax"/>
              </a:rPr>
              <a:t> stichtingen, niet-commerciële verenigingen of informele verenigingen!</a:t>
            </a:r>
            <a:endParaRPr lang="nl-NL" b="0" dirty="0"/>
          </a:p>
          <a:p>
            <a:pPr marL="1200150" lvl="2" indent="-285750">
              <a:buFont typeface="Arial" panose="020B0604020202020204" pitchFamily="34" charset="0"/>
              <a:buChar char="•"/>
            </a:pPr>
            <a:endParaRPr lang="nl-NL" dirty="0"/>
          </a:p>
          <a:p>
            <a:endParaRPr lang="nl-NL" b="1" dirty="0"/>
          </a:p>
          <a:p>
            <a:r>
              <a:rPr lang="nl-NL" b="1" dirty="0"/>
              <a:t>Voorbeelden: </a:t>
            </a:r>
            <a:r>
              <a:rPr lang="nl-NL" b="0" dirty="0"/>
              <a:t>het bestuur is druk geweest, de penningmeester heeft nog geen jaarstukken opgeleverd, ALV wordt uitgesteld. Na een jaar blijkt dat de penningmeester geld van de club heeft gepakt voor privé zaken.</a:t>
            </a:r>
          </a:p>
          <a:p>
            <a:r>
              <a:rPr lang="nl-NL" b="0" dirty="0"/>
              <a:t>Net als de verbouw van het clubhuis is gestart, is de aannemer failliet.</a:t>
            </a:r>
          </a:p>
          <a:p>
            <a:endParaRPr lang="nl-NL" b="0" dirty="0"/>
          </a:p>
          <a:p>
            <a:endParaRPr lang="nl-NL" b="0" dirty="0"/>
          </a:p>
        </p:txBody>
      </p:sp>
      <p:sp>
        <p:nvSpPr>
          <p:cNvPr id="4" name="Tijdelijke aanduiding voor dianummer 3"/>
          <p:cNvSpPr>
            <a:spLocks noGrp="1"/>
          </p:cNvSpPr>
          <p:nvPr>
            <p:ph type="sldNum" sz="quarter" idx="5"/>
          </p:nvPr>
        </p:nvSpPr>
        <p:spPr/>
        <p:txBody>
          <a:bodyPr/>
          <a:lstStyle/>
          <a:p>
            <a:fld id="{D3A83AF7-8F8D-4DD6-9A9F-DFC01A3DC66D}" type="slidenum">
              <a:rPr lang="nl-NL" smtClean="0"/>
              <a:t>9</a:t>
            </a:fld>
            <a:endParaRPr lang="nl-NL"/>
          </a:p>
        </p:txBody>
      </p:sp>
    </p:spTree>
    <p:extLst>
      <p:ext uri="{BB962C8B-B14F-4D97-AF65-F5344CB8AC3E}">
        <p14:creationId xmlns:p14="http://schemas.microsoft.com/office/powerpoint/2010/main" val="942135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5C68B11-C5A8-448C-8CE9-B1A273C79CFC}" type="datetimeFigureOut">
              <a:rPr lang="en-US" dirty="0"/>
              <a:t>6/12/2024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7616CA0-919D-4A49-9C8A-62FDFB3A5183}" type="datetimeFigureOut">
              <a:rPr lang="en-US" dirty="0"/>
              <a:t>6/12/2024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nl-NL"/>
              <a:t>Klik om stijl te bewerken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0A149-D365-4CCC-9600-0BFEDD6625A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6318C36-CC07-44FC-A042-7EF98E1256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C8067D9-3FB2-4579-BF84-5AFBAE9A8599}"/>
              </a:ext>
            </a:extLst>
          </p:cNvPr>
          <p:cNvSpPr>
            <a:spLocks noGrp="1"/>
          </p:cNvSpPr>
          <p:nvPr>
            <p:ph type="dt" sz="half" idx="10"/>
          </p:nvPr>
        </p:nvSpPr>
        <p:spPr/>
        <p:txBody>
          <a:bodyPr/>
          <a:lstStyle/>
          <a:p>
            <a:fld id="{A6DF50C5-45DB-4E5C-B927-356697DEF3FF}" type="datetimeFigureOut">
              <a:rPr lang="nl-NL" smtClean="0"/>
              <a:t>12-06-2024</a:t>
            </a:fld>
            <a:endParaRPr lang="nl-NL"/>
          </a:p>
        </p:txBody>
      </p:sp>
      <p:sp>
        <p:nvSpPr>
          <p:cNvPr id="5" name="Tijdelijke aanduiding voor voettekst 4">
            <a:extLst>
              <a:ext uri="{FF2B5EF4-FFF2-40B4-BE49-F238E27FC236}">
                <a16:creationId xmlns:a16="http://schemas.microsoft.com/office/drawing/2014/main" id="{D21EE18C-D2E8-48BC-8AB6-4935C55F931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2E9F195-B633-40FF-AA3C-73633B74275C}"/>
              </a:ext>
            </a:extLst>
          </p:cNvPr>
          <p:cNvSpPr>
            <a:spLocks noGrp="1"/>
          </p:cNvSpPr>
          <p:nvPr>
            <p:ph type="sldNum" sz="quarter" idx="12"/>
          </p:nvPr>
        </p:nvSpPr>
        <p:spPr/>
        <p:txBody>
          <a:bodyPr/>
          <a:lstStyle/>
          <a:p>
            <a:fld id="{7C5D64DC-3A22-4AF5-8938-32FB36EBFC06}" type="slidenum">
              <a:rPr lang="nl-NL" smtClean="0"/>
              <a:t>‹nr.›</a:t>
            </a:fld>
            <a:endParaRPr lang="nl-NL"/>
          </a:p>
        </p:txBody>
      </p:sp>
    </p:spTree>
    <p:extLst>
      <p:ext uri="{BB962C8B-B14F-4D97-AF65-F5344CB8AC3E}">
        <p14:creationId xmlns:p14="http://schemas.microsoft.com/office/powerpoint/2010/main" val="2409496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EAF506-F692-49B0-82FC-BE302F59F58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B47B9BC-C207-4046-BA57-D93A24E2018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664AA26-ACE6-48E2-BBE8-99CBE3321870}"/>
              </a:ext>
            </a:extLst>
          </p:cNvPr>
          <p:cNvSpPr>
            <a:spLocks noGrp="1"/>
          </p:cNvSpPr>
          <p:nvPr>
            <p:ph type="dt" sz="half" idx="10"/>
          </p:nvPr>
        </p:nvSpPr>
        <p:spPr/>
        <p:txBody>
          <a:bodyPr/>
          <a:lstStyle/>
          <a:p>
            <a:fld id="{A6DF50C5-45DB-4E5C-B927-356697DEF3FF}" type="datetimeFigureOut">
              <a:rPr lang="nl-NL" smtClean="0"/>
              <a:t>12-06-2024</a:t>
            </a:fld>
            <a:endParaRPr lang="nl-NL"/>
          </a:p>
        </p:txBody>
      </p:sp>
      <p:sp>
        <p:nvSpPr>
          <p:cNvPr id="5" name="Tijdelijke aanduiding voor voettekst 4">
            <a:extLst>
              <a:ext uri="{FF2B5EF4-FFF2-40B4-BE49-F238E27FC236}">
                <a16:creationId xmlns:a16="http://schemas.microsoft.com/office/drawing/2014/main" id="{87DDA975-46B2-42A3-A2F7-DE119834ED9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2BB13BE-E79E-4A06-BD25-7F49F230F3D5}"/>
              </a:ext>
            </a:extLst>
          </p:cNvPr>
          <p:cNvSpPr>
            <a:spLocks noGrp="1"/>
          </p:cNvSpPr>
          <p:nvPr>
            <p:ph type="sldNum" sz="quarter" idx="12"/>
          </p:nvPr>
        </p:nvSpPr>
        <p:spPr/>
        <p:txBody>
          <a:bodyPr/>
          <a:lstStyle/>
          <a:p>
            <a:fld id="{7C5D64DC-3A22-4AF5-8938-32FB36EBFC06}" type="slidenum">
              <a:rPr lang="nl-NL" smtClean="0"/>
              <a:t>‹nr.›</a:t>
            </a:fld>
            <a:endParaRPr lang="nl-NL"/>
          </a:p>
        </p:txBody>
      </p:sp>
    </p:spTree>
    <p:extLst>
      <p:ext uri="{BB962C8B-B14F-4D97-AF65-F5344CB8AC3E}">
        <p14:creationId xmlns:p14="http://schemas.microsoft.com/office/powerpoint/2010/main" val="1937805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CD8126-F223-48BF-A9D2-6FA01380F57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92A0A46-FAAE-44FD-8AAF-34C0065A66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986F7B3-325E-456B-B49B-419FB402BCEE}"/>
              </a:ext>
            </a:extLst>
          </p:cNvPr>
          <p:cNvSpPr>
            <a:spLocks noGrp="1"/>
          </p:cNvSpPr>
          <p:nvPr>
            <p:ph type="dt" sz="half" idx="10"/>
          </p:nvPr>
        </p:nvSpPr>
        <p:spPr/>
        <p:txBody>
          <a:bodyPr/>
          <a:lstStyle/>
          <a:p>
            <a:fld id="{A6DF50C5-45DB-4E5C-B927-356697DEF3FF}" type="datetimeFigureOut">
              <a:rPr lang="nl-NL" smtClean="0"/>
              <a:t>12-06-2024</a:t>
            </a:fld>
            <a:endParaRPr lang="nl-NL"/>
          </a:p>
        </p:txBody>
      </p:sp>
      <p:sp>
        <p:nvSpPr>
          <p:cNvPr id="5" name="Tijdelijke aanduiding voor voettekst 4">
            <a:extLst>
              <a:ext uri="{FF2B5EF4-FFF2-40B4-BE49-F238E27FC236}">
                <a16:creationId xmlns:a16="http://schemas.microsoft.com/office/drawing/2014/main" id="{3B904E8E-3C1E-46C6-9BF1-4E29BC18646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D69F4AD-F3BC-4473-A954-1CDD7BC3753A}"/>
              </a:ext>
            </a:extLst>
          </p:cNvPr>
          <p:cNvSpPr>
            <a:spLocks noGrp="1"/>
          </p:cNvSpPr>
          <p:nvPr>
            <p:ph type="sldNum" sz="quarter" idx="12"/>
          </p:nvPr>
        </p:nvSpPr>
        <p:spPr/>
        <p:txBody>
          <a:bodyPr/>
          <a:lstStyle/>
          <a:p>
            <a:fld id="{7C5D64DC-3A22-4AF5-8938-32FB36EBFC06}" type="slidenum">
              <a:rPr lang="nl-NL" smtClean="0"/>
              <a:t>‹nr.›</a:t>
            </a:fld>
            <a:endParaRPr lang="nl-NL"/>
          </a:p>
        </p:txBody>
      </p:sp>
    </p:spTree>
    <p:extLst>
      <p:ext uri="{BB962C8B-B14F-4D97-AF65-F5344CB8AC3E}">
        <p14:creationId xmlns:p14="http://schemas.microsoft.com/office/powerpoint/2010/main" val="1581912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58FC4-FE23-42D0-9765-394B7D0C50E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7014303-7B65-4C88-B0AE-9A8ED9539CD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5720460-D413-4E24-919E-C63D299B37F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701B92D-DC9C-412A-AA5A-6E817FBA29CD}"/>
              </a:ext>
            </a:extLst>
          </p:cNvPr>
          <p:cNvSpPr>
            <a:spLocks noGrp="1"/>
          </p:cNvSpPr>
          <p:nvPr>
            <p:ph type="dt" sz="half" idx="10"/>
          </p:nvPr>
        </p:nvSpPr>
        <p:spPr/>
        <p:txBody>
          <a:bodyPr/>
          <a:lstStyle/>
          <a:p>
            <a:fld id="{A6DF50C5-45DB-4E5C-B927-356697DEF3FF}" type="datetimeFigureOut">
              <a:rPr lang="nl-NL" smtClean="0"/>
              <a:t>12-06-2024</a:t>
            </a:fld>
            <a:endParaRPr lang="nl-NL"/>
          </a:p>
        </p:txBody>
      </p:sp>
      <p:sp>
        <p:nvSpPr>
          <p:cNvPr id="6" name="Tijdelijke aanduiding voor voettekst 5">
            <a:extLst>
              <a:ext uri="{FF2B5EF4-FFF2-40B4-BE49-F238E27FC236}">
                <a16:creationId xmlns:a16="http://schemas.microsoft.com/office/drawing/2014/main" id="{AD0CE385-3BF4-4825-8B7D-B034EA48427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2FA7CEC-F014-461F-8D13-23F30707A3E7}"/>
              </a:ext>
            </a:extLst>
          </p:cNvPr>
          <p:cNvSpPr>
            <a:spLocks noGrp="1"/>
          </p:cNvSpPr>
          <p:nvPr>
            <p:ph type="sldNum" sz="quarter" idx="12"/>
          </p:nvPr>
        </p:nvSpPr>
        <p:spPr/>
        <p:txBody>
          <a:bodyPr/>
          <a:lstStyle/>
          <a:p>
            <a:fld id="{7C5D64DC-3A22-4AF5-8938-32FB36EBFC06}" type="slidenum">
              <a:rPr lang="nl-NL" smtClean="0"/>
              <a:t>‹nr.›</a:t>
            </a:fld>
            <a:endParaRPr lang="nl-NL"/>
          </a:p>
        </p:txBody>
      </p:sp>
    </p:spTree>
    <p:extLst>
      <p:ext uri="{BB962C8B-B14F-4D97-AF65-F5344CB8AC3E}">
        <p14:creationId xmlns:p14="http://schemas.microsoft.com/office/powerpoint/2010/main" val="4170414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5620BB-AA84-4078-A0E1-DD587F7287E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DC5944E-D3A6-4393-BA72-E4325CE30C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80562ED-A8E3-4583-A8DC-E8B89E9DF43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8BA282A-7D06-48B1-9A2E-6D3BC25DDE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EC89965-6FC7-4C98-9FB3-03FA6325FB3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FF99556-FD51-47BE-B4B8-FC2687AF1E70}"/>
              </a:ext>
            </a:extLst>
          </p:cNvPr>
          <p:cNvSpPr>
            <a:spLocks noGrp="1"/>
          </p:cNvSpPr>
          <p:nvPr>
            <p:ph type="dt" sz="half" idx="10"/>
          </p:nvPr>
        </p:nvSpPr>
        <p:spPr/>
        <p:txBody>
          <a:bodyPr/>
          <a:lstStyle/>
          <a:p>
            <a:fld id="{A6DF50C5-45DB-4E5C-B927-356697DEF3FF}" type="datetimeFigureOut">
              <a:rPr lang="nl-NL" smtClean="0"/>
              <a:t>12-06-2024</a:t>
            </a:fld>
            <a:endParaRPr lang="nl-NL"/>
          </a:p>
        </p:txBody>
      </p:sp>
      <p:sp>
        <p:nvSpPr>
          <p:cNvPr id="8" name="Tijdelijke aanduiding voor voettekst 7">
            <a:extLst>
              <a:ext uri="{FF2B5EF4-FFF2-40B4-BE49-F238E27FC236}">
                <a16:creationId xmlns:a16="http://schemas.microsoft.com/office/drawing/2014/main" id="{B8802282-67A0-4ABD-B37D-99BC8F7326F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E15C4DB-CFA3-4329-98F2-6ACF8CAF6075}"/>
              </a:ext>
            </a:extLst>
          </p:cNvPr>
          <p:cNvSpPr>
            <a:spLocks noGrp="1"/>
          </p:cNvSpPr>
          <p:nvPr>
            <p:ph type="sldNum" sz="quarter" idx="12"/>
          </p:nvPr>
        </p:nvSpPr>
        <p:spPr/>
        <p:txBody>
          <a:bodyPr/>
          <a:lstStyle/>
          <a:p>
            <a:fld id="{7C5D64DC-3A22-4AF5-8938-32FB36EBFC06}" type="slidenum">
              <a:rPr lang="nl-NL" smtClean="0"/>
              <a:t>‹nr.›</a:t>
            </a:fld>
            <a:endParaRPr lang="nl-NL"/>
          </a:p>
        </p:txBody>
      </p:sp>
    </p:spTree>
    <p:extLst>
      <p:ext uri="{BB962C8B-B14F-4D97-AF65-F5344CB8AC3E}">
        <p14:creationId xmlns:p14="http://schemas.microsoft.com/office/powerpoint/2010/main" val="2789505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209901-D8FD-4BE1-BDC2-5E8323D528E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173BDC0-8D9E-4267-9624-B1BAB161B593}"/>
              </a:ext>
            </a:extLst>
          </p:cNvPr>
          <p:cNvSpPr>
            <a:spLocks noGrp="1"/>
          </p:cNvSpPr>
          <p:nvPr>
            <p:ph type="dt" sz="half" idx="10"/>
          </p:nvPr>
        </p:nvSpPr>
        <p:spPr/>
        <p:txBody>
          <a:bodyPr/>
          <a:lstStyle/>
          <a:p>
            <a:fld id="{A6DF50C5-45DB-4E5C-B927-356697DEF3FF}" type="datetimeFigureOut">
              <a:rPr lang="nl-NL" smtClean="0"/>
              <a:t>12-06-2024</a:t>
            </a:fld>
            <a:endParaRPr lang="nl-NL"/>
          </a:p>
        </p:txBody>
      </p:sp>
      <p:sp>
        <p:nvSpPr>
          <p:cNvPr id="4" name="Tijdelijke aanduiding voor voettekst 3">
            <a:extLst>
              <a:ext uri="{FF2B5EF4-FFF2-40B4-BE49-F238E27FC236}">
                <a16:creationId xmlns:a16="http://schemas.microsoft.com/office/drawing/2014/main" id="{85C31A19-9830-410A-8A53-491375CE28A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176F48E-32EE-4ED8-A6A6-8E34E7229E60}"/>
              </a:ext>
            </a:extLst>
          </p:cNvPr>
          <p:cNvSpPr>
            <a:spLocks noGrp="1"/>
          </p:cNvSpPr>
          <p:nvPr>
            <p:ph type="sldNum" sz="quarter" idx="12"/>
          </p:nvPr>
        </p:nvSpPr>
        <p:spPr/>
        <p:txBody>
          <a:bodyPr/>
          <a:lstStyle/>
          <a:p>
            <a:fld id="{7C5D64DC-3A22-4AF5-8938-32FB36EBFC06}" type="slidenum">
              <a:rPr lang="nl-NL" smtClean="0"/>
              <a:t>‹nr.›</a:t>
            </a:fld>
            <a:endParaRPr lang="nl-NL"/>
          </a:p>
        </p:txBody>
      </p:sp>
    </p:spTree>
    <p:extLst>
      <p:ext uri="{BB962C8B-B14F-4D97-AF65-F5344CB8AC3E}">
        <p14:creationId xmlns:p14="http://schemas.microsoft.com/office/powerpoint/2010/main" val="3325718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BD2B4DC-38A2-4BC2-8A50-A8082F483624}"/>
              </a:ext>
            </a:extLst>
          </p:cNvPr>
          <p:cNvSpPr>
            <a:spLocks noGrp="1"/>
          </p:cNvSpPr>
          <p:nvPr>
            <p:ph type="dt" sz="half" idx="10"/>
          </p:nvPr>
        </p:nvSpPr>
        <p:spPr/>
        <p:txBody>
          <a:bodyPr/>
          <a:lstStyle/>
          <a:p>
            <a:fld id="{A6DF50C5-45DB-4E5C-B927-356697DEF3FF}" type="datetimeFigureOut">
              <a:rPr lang="nl-NL" smtClean="0"/>
              <a:t>12-06-2024</a:t>
            </a:fld>
            <a:endParaRPr lang="nl-NL"/>
          </a:p>
        </p:txBody>
      </p:sp>
      <p:sp>
        <p:nvSpPr>
          <p:cNvPr id="3" name="Tijdelijke aanduiding voor voettekst 2">
            <a:extLst>
              <a:ext uri="{FF2B5EF4-FFF2-40B4-BE49-F238E27FC236}">
                <a16:creationId xmlns:a16="http://schemas.microsoft.com/office/drawing/2014/main" id="{A57D5A52-1D0A-4793-9DA1-A3F614B8C55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F61CEAE-4798-4A49-ABE2-06CDF4CEA1A3}"/>
              </a:ext>
            </a:extLst>
          </p:cNvPr>
          <p:cNvSpPr>
            <a:spLocks noGrp="1"/>
          </p:cNvSpPr>
          <p:nvPr>
            <p:ph type="sldNum" sz="quarter" idx="12"/>
          </p:nvPr>
        </p:nvSpPr>
        <p:spPr/>
        <p:txBody>
          <a:bodyPr/>
          <a:lstStyle/>
          <a:p>
            <a:fld id="{7C5D64DC-3A22-4AF5-8938-32FB36EBFC06}" type="slidenum">
              <a:rPr lang="nl-NL" smtClean="0"/>
              <a:t>‹nr.›</a:t>
            </a:fld>
            <a:endParaRPr lang="nl-NL"/>
          </a:p>
        </p:txBody>
      </p:sp>
    </p:spTree>
    <p:extLst>
      <p:ext uri="{BB962C8B-B14F-4D97-AF65-F5344CB8AC3E}">
        <p14:creationId xmlns:p14="http://schemas.microsoft.com/office/powerpoint/2010/main" val="3797969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19473-7E23-4397-AFDD-F073CC0963F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5CA254E-0861-490D-8ED3-482400057A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07AE074-C40A-4F3D-B823-DE3315ABA4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E9BB1DD-408B-4668-8631-7CC9D3D4A8EA}"/>
              </a:ext>
            </a:extLst>
          </p:cNvPr>
          <p:cNvSpPr>
            <a:spLocks noGrp="1"/>
          </p:cNvSpPr>
          <p:nvPr>
            <p:ph type="dt" sz="half" idx="10"/>
          </p:nvPr>
        </p:nvSpPr>
        <p:spPr/>
        <p:txBody>
          <a:bodyPr/>
          <a:lstStyle/>
          <a:p>
            <a:fld id="{A6DF50C5-45DB-4E5C-B927-356697DEF3FF}" type="datetimeFigureOut">
              <a:rPr lang="nl-NL" smtClean="0"/>
              <a:t>12-06-2024</a:t>
            </a:fld>
            <a:endParaRPr lang="nl-NL"/>
          </a:p>
        </p:txBody>
      </p:sp>
      <p:sp>
        <p:nvSpPr>
          <p:cNvPr id="6" name="Tijdelijke aanduiding voor voettekst 5">
            <a:extLst>
              <a:ext uri="{FF2B5EF4-FFF2-40B4-BE49-F238E27FC236}">
                <a16:creationId xmlns:a16="http://schemas.microsoft.com/office/drawing/2014/main" id="{212345B5-3176-45AF-ACE7-169663C5046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4B63B11-6CD3-42B6-8C08-43876D389DCE}"/>
              </a:ext>
            </a:extLst>
          </p:cNvPr>
          <p:cNvSpPr>
            <a:spLocks noGrp="1"/>
          </p:cNvSpPr>
          <p:nvPr>
            <p:ph type="sldNum" sz="quarter" idx="12"/>
          </p:nvPr>
        </p:nvSpPr>
        <p:spPr/>
        <p:txBody>
          <a:bodyPr/>
          <a:lstStyle/>
          <a:p>
            <a:fld id="{7C5D64DC-3A22-4AF5-8938-32FB36EBFC06}" type="slidenum">
              <a:rPr lang="nl-NL" smtClean="0"/>
              <a:t>‹nr.›</a:t>
            </a:fld>
            <a:endParaRPr lang="nl-NL"/>
          </a:p>
        </p:txBody>
      </p:sp>
    </p:spTree>
    <p:extLst>
      <p:ext uri="{BB962C8B-B14F-4D97-AF65-F5344CB8AC3E}">
        <p14:creationId xmlns:p14="http://schemas.microsoft.com/office/powerpoint/2010/main" val="2700494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F1AB93-1477-44BA-8B3D-A60807B1970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876F517-EB3C-4BEB-BA13-69369EB1CD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B4EF1D9-BAFB-439A-B317-D767B5904E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F6D1656-ACD9-452D-AB98-5A957B7A39C2}"/>
              </a:ext>
            </a:extLst>
          </p:cNvPr>
          <p:cNvSpPr>
            <a:spLocks noGrp="1"/>
          </p:cNvSpPr>
          <p:nvPr>
            <p:ph type="dt" sz="half" idx="10"/>
          </p:nvPr>
        </p:nvSpPr>
        <p:spPr/>
        <p:txBody>
          <a:bodyPr/>
          <a:lstStyle/>
          <a:p>
            <a:fld id="{A6DF50C5-45DB-4E5C-B927-356697DEF3FF}" type="datetimeFigureOut">
              <a:rPr lang="nl-NL" smtClean="0"/>
              <a:t>12-06-2024</a:t>
            </a:fld>
            <a:endParaRPr lang="nl-NL"/>
          </a:p>
        </p:txBody>
      </p:sp>
      <p:sp>
        <p:nvSpPr>
          <p:cNvPr id="6" name="Tijdelijke aanduiding voor voettekst 5">
            <a:extLst>
              <a:ext uri="{FF2B5EF4-FFF2-40B4-BE49-F238E27FC236}">
                <a16:creationId xmlns:a16="http://schemas.microsoft.com/office/drawing/2014/main" id="{C1A48935-F930-4751-B062-A8CF43D81CD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72D9B8D-6B38-4BAD-8672-75048761A8E9}"/>
              </a:ext>
            </a:extLst>
          </p:cNvPr>
          <p:cNvSpPr>
            <a:spLocks noGrp="1"/>
          </p:cNvSpPr>
          <p:nvPr>
            <p:ph type="sldNum" sz="quarter" idx="12"/>
          </p:nvPr>
        </p:nvSpPr>
        <p:spPr/>
        <p:txBody>
          <a:bodyPr/>
          <a:lstStyle/>
          <a:p>
            <a:fld id="{7C5D64DC-3A22-4AF5-8938-32FB36EBFC06}" type="slidenum">
              <a:rPr lang="nl-NL" smtClean="0"/>
              <a:t>‹nr.›</a:t>
            </a:fld>
            <a:endParaRPr lang="nl-NL"/>
          </a:p>
        </p:txBody>
      </p:sp>
    </p:spTree>
    <p:extLst>
      <p:ext uri="{BB962C8B-B14F-4D97-AF65-F5344CB8AC3E}">
        <p14:creationId xmlns:p14="http://schemas.microsoft.com/office/powerpoint/2010/main" val="4034348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E528AD-0191-43D5-A96B-AA58534D621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1CE9EE4-370A-4CE8-ACFA-DE592E913EB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B3968C4-45A7-4FBA-B8E8-A226BF172962}"/>
              </a:ext>
            </a:extLst>
          </p:cNvPr>
          <p:cNvSpPr>
            <a:spLocks noGrp="1"/>
          </p:cNvSpPr>
          <p:nvPr>
            <p:ph type="dt" sz="half" idx="10"/>
          </p:nvPr>
        </p:nvSpPr>
        <p:spPr/>
        <p:txBody>
          <a:bodyPr/>
          <a:lstStyle/>
          <a:p>
            <a:fld id="{A6DF50C5-45DB-4E5C-B927-356697DEF3FF}" type="datetimeFigureOut">
              <a:rPr lang="nl-NL" smtClean="0"/>
              <a:t>12-06-2024</a:t>
            </a:fld>
            <a:endParaRPr lang="nl-NL"/>
          </a:p>
        </p:txBody>
      </p:sp>
      <p:sp>
        <p:nvSpPr>
          <p:cNvPr id="5" name="Tijdelijke aanduiding voor voettekst 4">
            <a:extLst>
              <a:ext uri="{FF2B5EF4-FFF2-40B4-BE49-F238E27FC236}">
                <a16:creationId xmlns:a16="http://schemas.microsoft.com/office/drawing/2014/main" id="{7C1E0946-D664-473F-9046-C58026C68C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D627CF4-DAF7-4905-86C5-54FFAFBFA8AC}"/>
              </a:ext>
            </a:extLst>
          </p:cNvPr>
          <p:cNvSpPr>
            <a:spLocks noGrp="1"/>
          </p:cNvSpPr>
          <p:nvPr>
            <p:ph type="sldNum" sz="quarter" idx="12"/>
          </p:nvPr>
        </p:nvSpPr>
        <p:spPr/>
        <p:txBody>
          <a:bodyPr/>
          <a:lstStyle/>
          <a:p>
            <a:fld id="{7C5D64DC-3A22-4AF5-8938-32FB36EBFC06}" type="slidenum">
              <a:rPr lang="nl-NL" smtClean="0"/>
              <a:t>‹nr.›</a:t>
            </a:fld>
            <a:endParaRPr lang="nl-NL"/>
          </a:p>
        </p:txBody>
      </p:sp>
    </p:spTree>
    <p:extLst>
      <p:ext uri="{BB962C8B-B14F-4D97-AF65-F5344CB8AC3E}">
        <p14:creationId xmlns:p14="http://schemas.microsoft.com/office/powerpoint/2010/main" val="15385439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C058E64-0E10-4B6A-8428-61945A53C2C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DBBAF48-9119-4F56-B4B4-B84419B154F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C70EEBC-44D5-4D06-9728-3B28A4C9B9C1}"/>
              </a:ext>
            </a:extLst>
          </p:cNvPr>
          <p:cNvSpPr>
            <a:spLocks noGrp="1"/>
          </p:cNvSpPr>
          <p:nvPr>
            <p:ph type="dt" sz="half" idx="10"/>
          </p:nvPr>
        </p:nvSpPr>
        <p:spPr/>
        <p:txBody>
          <a:bodyPr/>
          <a:lstStyle/>
          <a:p>
            <a:fld id="{A6DF50C5-45DB-4E5C-B927-356697DEF3FF}" type="datetimeFigureOut">
              <a:rPr lang="nl-NL" smtClean="0"/>
              <a:t>12-06-2024</a:t>
            </a:fld>
            <a:endParaRPr lang="nl-NL"/>
          </a:p>
        </p:txBody>
      </p:sp>
      <p:sp>
        <p:nvSpPr>
          <p:cNvPr id="5" name="Tijdelijke aanduiding voor voettekst 4">
            <a:extLst>
              <a:ext uri="{FF2B5EF4-FFF2-40B4-BE49-F238E27FC236}">
                <a16:creationId xmlns:a16="http://schemas.microsoft.com/office/drawing/2014/main" id="{C18709C7-4CA8-4941-91CF-B72B77CF0FF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DDC0C72-A2E8-4907-9F2E-A0F1110918EE}"/>
              </a:ext>
            </a:extLst>
          </p:cNvPr>
          <p:cNvSpPr>
            <a:spLocks noGrp="1"/>
          </p:cNvSpPr>
          <p:nvPr>
            <p:ph type="sldNum" sz="quarter" idx="12"/>
          </p:nvPr>
        </p:nvSpPr>
        <p:spPr/>
        <p:txBody>
          <a:bodyPr/>
          <a:lstStyle/>
          <a:p>
            <a:fld id="{7C5D64DC-3A22-4AF5-8938-32FB36EBFC06}" type="slidenum">
              <a:rPr lang="nl-NL" smtClean="0"/>
              <a:t>‹nr.›</a:t>
            </a:fld>
            <a:endParaRPr lang="nl-NL"/>
          </a:p>
        </p:txBody>
      </p:sp>
    </p:spTree>
    <p:extLst>
      <p:ext uri="{BB962C8B-B14F-4D97-AF65-F5344CB8AC3E}">
        <p14:creationId xmlns:p14="http://schemas.microsoft.com/office/powerpoint/2010/main" val="2833057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A61015F-7CC6-4D0A-9D87-873EA4C304CC}" type="datetimeFigureOut">
              <a:rPr lang="en-US" dirty="0"/>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6/12/2024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24128" y="2967788"/>
            <a:ext cx="475488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Klikken om de tekststijl van het model te bewerken</a:t>
            </a:r>
          </a:p>
        </p:txBody>
      </p:sp>
      <p:sp>
        <p:nvSpPr>
          <p:cNvPr id="6" name="Content Placeholder 5"/>
          <p:cNvSpPr>
            <a:spLocks noGrp="1"/>
          </p:cNvSpPr>
          <p:nvPr>
            <p:ph sz="quarter" idx="4"/>
          </p:nvPr>
        </p:nvSpPr>
        <p:spPr>
          <a:xfrm>
            <a:off x="5990888" y="2967788"/>
            <a:ext cx="475488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6/12/2024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6/12/2024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6/12/2024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AF27C-D0C9-4CFA-BBAB-7922D660D11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502A172-A0E3-4208-A1E4-533D63568852}"/>
              </a:ext>
            </a:extLst>
          </p:cNvPr>
          <p:cNvSpPr>
            <a:spLocks noGrp="1"/>
          </p:cNvSpPr>
          <p:nvPr>
            <p:ph type="dt" sz="half" idx="10"/>
          </p:nvPr>
        </p:nvSpPr>
        <p:spPr/>
        <p:txBody>
          <a:bodyPr/>
          <a:lstStyle/>
          <a:p>
            <a:fld id="{90298CD5-6C1E-4009-B41F-6DF62E31D3BE}" type="datetimeFigureOut">
              <a:rPr lang="en-US" smtClean="0"/>
              <a:pPr/>
              <a:t>6/12/2024</a:t>
            </a:fld>
            <a:endParaRPr lang="en-US" dirty="0"/>
          </a:p>
        </p:txBody>
      </p:sp>
      <p:sp>
        <p:nvSpPr>
          <p:cNvPr id="4" name="Tijdelijke aanduiding voor voettekst 3">
            <a:extLst>
              <a:ext uri="{FF2B5EF4-FFF2-40B4-BE49-F238E27FC236}">
                <a16:creationId xmlns:a16="http://schemas.microsoft.com/office/drawing/2014/main" id="{AE7F6ACE-D82A-4A35-9FB7-361C0733B132}"/>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4395EE3B-01E9-4349-A7AE-0481FE6B22AE}"/>
              </a:ext>
            </a:extLst>
          </p:cNvPr>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531539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1149CC-73E1-4096-BD1D-3549C4EAC62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BB6B371-14B1-474A-BF8E-2E4701D3BFD4}"/>
              </a:ext>
            </a:extLst>
          </p:cNvPr>
          <p:cNvSpPr>
            <a:spLocks noGrp="1"/>
          </p:cNvSpPr>
          <p:nvPr>
            <p:ph type="dt" sz="half" idx="10"/>
          </p:nvPr>
        </p:nvSpPr>
        <p:spPr/>
        <p:txBody>
          <a:bodyPr/>
          <a:lstStyle/>
          <a:p>
            <a:fld id="{90298CD5-6C1E-4009-B41F-6DF62E31D3BE}" type="datetimeFigureOut">
              <a:rPr lang="en-US" smtClean="0"/>
              <a:pPr/>
              <a:t>6/12/2024</a:t>
            </a:fld>
            <a:endParaRPr lang="en-US" dirty="0"/>
          </a:p>
        </p:txBody>
      </p:sp>
      <p:sp>
        <p:nvSpPr>
          <p:cNvPr id="4" name="Tijdelijke aanduiding voor voettekst 3">
            <a:extLst>
              <a:ext uri="{FF2B5EF4-FFF2-40B4-BE49-F238E27FC236}">
                <a16:creationId xmlns:a16="http://schemas.microsoft.com/office/drawing/2014/main" id="{1BDA0AE8-7B30-45B9-91EF-C0C46FFBB934}"/>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5F6C7E19-7B2C-4970-AF95-FF9530D19755}"/>
              </a:ext>
            </a:extLst>
          </p:cNvPr>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811282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2031">
              <a:srgbClr val="CDDBED"/>
            </a:gs>
            <a:gs pos="41882">
              <a:srgbClr val="DAE5F2"/>
            </a:gs>
            <a:gs pos="41193">
              <a:srgbClr val="DBE6F2"/>
            </a:gs>
            <a:gs pos="2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6/12/2024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‹nr.›</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3" r:id="rId8"/>
    <p:sldLayoutId id="2147483674" r:id="rId9"/>
    <p:sldLayoutId id="2147483656" r:id="rId10"/>
    <p:sldLayoutId id="2147483660" r:id="rId11"/>
    <p:sldLayoutId id="2147483658" r:id="rId12"/>
    <p:sldLayoutId id="2147483659" r:id="rId13"/>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2031">
              <a:srgbClr val="CDDBED"/>
            </a:gs>
            <a:gs pos="41882">
              <a:srgbClr val="DAE5F2"/>
            </a:gs>
            <a:gs pos="41193">
              <a:srgbClr val="DBE6F2"/>
            </a:gs>
            <a:gs pos="2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D2C3EEC-7592-4B78-B30E-68A596BC21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AA77AC1-DEF3-47B9-A194-29E9C04DC4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43F0549-5114-4B42-9DE3-33F4AF09D1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DF50C5-45DB-4E5C-B927-356697DEF3FF}" type="datetimeFigureOut">
              <a:rPr lang="nl-NL" smtClean="0"/>
              <a:t>12-06-2024</a:t>
            </a:fld>
            <a:endParaRPr lang="nl-NL"/>
          </a:p>
        </p:txBody>
      </p:sp>
      <p:sp>
        <p:nvSpPr>
          <p:cNvPr id="5" name="Tijdelijke aanduiding voor voettekst 4">
            <a:extLst>
              <a:ext uri="{FF2B5EF4-FFF2-40B4-BE49-F238E27FC236}">
                <a16:creationId xmlns:a16="http://schemas.microsoft.com/office/drawing/2014/main" id="{8D31066B-C474-4162-9637-D1610B7802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0BC3781-0AFE-45E6-9443-25372BDFB4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D64DC-3A22-4AF5-8938-32FB36EBFC06}" type="slidenum">
              <a:rPr lang="nl-NL" smtClean="0"/>
              <a:t>‹nr.›</a:t>
            </a:fld>
            <a:endParaRPr lang="nl-NL"/>
          </a:p>
        </p:txBody>
      </p:sp>
    </p:spTree>
    <p:extLst>
      <p:ext uri="{BB962C8B-B14F-4D97-AF65-F5344CB8AC3E}">
        <p14:creationId xmlns:p14="http://schemas.microsoft.com/office/powerpoint/2010/main" val="145634918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4.sv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24735283-6DA2-4587-A925-E05A14CD010C}"/>
              </a:ext>
            </a:extLst>
          </p:cNvPr>
          <p:cNvSpPr txBox="1"/>
          <p:nvPr/>
        </p:nvSpPr>
        <p:spPr>
          <a:xfrm>
            <a:off x="2480343" y="476487"/>
            <a:ext cx="9036743" cy="5539978"/>
          </a:xfrm>
          <a:prstGeom prst="rect">
            <a:avLst/>
          </a:prstGeom>
          <a:noFill/>
          <a:ln>
            <a:noFill/>
          </a:ln>
        </p:spPr>
        <p:txBody>
          <a:bodyPr wrap="square" rtlCol="0">
            <a:spAutoFit/>
          </a:bodyPr>
          <a:lstStyle/>
          <a:p>
            <a:pPr algn="ctr"/>
            <a:r>
              <a:rPr lang="nl-NL" sz="6000" b="1" dirty="0">
                <a:latin typeface="Amasis MT Pro Medium" panose="02040604050005020304" pitchFamily="18" charset="0"/>
              </a:rPr>
              <a:t>WBTR</a:t>
            </a:r>
          </a:p>
          <a:p>
            <a:pPr algn="ctr"/>
            <a:r>
              <a:rPr lang="nl-NL" sz="4400" b="1" dirty="0">
                <a:latin typeface="Amasis MT Pro Medium" panose="02040604050005020304" pitchFamily="18" charset="0"/>
              </a:rPr>
              <a:t>Wet Bestuur en Toezicht Rechtspersonen</a:t>
            </a:r>
          </a:p>
          <a:p>
            <a:pPr algn="ctr"/>
            <a:endParaRPr lang="nl-NL" sz="4400" b="1" i="0" u="none" strike="noStrike" baseline="0" dirty="0">
              <a:solidFill>
                <a:srgbClr val="000000"/>
              </a:solidFill>
              <a:latin typeface="Amasis MT Pro Medium" panose="02040604050005020304" pitchFamily="18" charset="0"/>
            </a:endParaRPr>
          </a:p>
          <a:p>
            <a:pPr algn="ctr"/>
            <a:endParaRPr lang="nl-NL" sz="1800" b="0" i="0" u="none" strike="noStrike" baseline="0" dirty="0">
              <a:solidFill>
                <a:srgbClr val="000000"/>
              </a:solidFill>
              <a:latin typeface="Arial Nova" panose="020B0504020202020204" pitchFamily="34" charset="0"/>
            </a:endParaRPr>
          </a:p>
          <a:p>
            <a:pPr algn="ctr"/>
            <a:r>
              <a:rPr lang="nl-NL" sz="1800" b="0" i="0" u="none" strike="noStrike" baseline="0" dirty="0">
                <a:latin typeface="Arial Nova" panose="020B0504020202020204" pitchFamily="34" charset="0"/>
              </a:rPr>
              <a:t> </a:t>
            </a:r>
            <a:r>
              <a:rPr lang="nl-NL" sz="2800" b="0" i="1" u="none" strike="noStrike" baseline="0" dirty="0"/>
              <a:t>Wat zijn de gevolgen van deze wet voor uw vereniging, stichting of coöperatie?</a:t>
            </a:r>
            <a:endParaRPr lang="nl-NL" sz="2800" b="0" i="0" u="none" strike="noStrike" baseline="0" dirty="0"/>
          </a:p>
          <a:p>
            <a:pPr algn="ctr"/>
            <a:endParaRPr lang="nl-NL" sz="4400" b="1" dirty="0">
              <a:latin typeface="Amasis MT Pro Medium" panose="02040604050005020304" pitchFamily="18" charset="0"/>
            </a:endParaRPr>
          </a:p>
          <a:p>
            <a:pPr algn="ctr"/>
            <a:endParaRPr lang="nl-NL" sz="4400" b="1" dirty="0">
              <a:latin typeface="Amasis MT Pro Medium" panose="02040604050005020304" pitchFamily="18" charset="0"/>
            </a:endParaRPr>
          </a:p>
        </p:txBody>
      </p:sp>
      <p:sp>
        <p:nvSpPr>
          <p:cNvPr id="3" name="Tekstvak 2">
            <a:extLst>
              <a:ext uri="{FF2B5EF4-FFF2-40B4-BE49-F238E27FC236}">
                <a16:creationId xmlns:a16="http://schemas.microsoft.com/office/drawing/2014/main" id="{293B3F90-A4AD-FAF3-F38C-42F140A29CEA}"/>
              </a:ext>
            </a:extLst>
          </p:cNvPr>
          <p:cNvSpPr txBox="1"/>
          <p:nvPr/>
        </p:nvSpPr>
        <p:spPr>
          <a:xfrm>
            <a:off x="6386053" y="5427406"/>
            <a:ext cx="5589638" cy="954107"/>
          </a:xfrm>
          <a:prstGeom prst="rect">
            <a:avLst/>
          </a:prstGeom>
          <a:noFill/>
        </p:spPr>
        <p:txBody>
          <a:bodyPr wrap="square" rtlCol="0">
            <a:spAutoFit/>
          </a:bodyPr>
          <a:lstStyle/>
          <a:p>
            <a:pPr algn="r"/>
            <a:r>
              <a:rPr lang="nl-NL" sz="2800" dirty="0">
                <a:cs typeface="Mangal" panose="02040503050203030202" pitchFamily="18" charset="0"/>
              </a:rPr>
              <a:t>Jan Tops – Renske Gommers</a:t>
            </a:r>
            <a:br>
              <a:rPr lang="nl-NL" sz="2800" dirty="0">
                <a:cs typeface="Mangal" panose="02040503050203030202" pitchFamily="18" charset="0"/>
              </a:rPr>
            </a:br>
            <a:r>
              <a:rPr lang="nl-NL" sz="2800" dirty="0">
                <a:cs typeface="Mangal" panose="02040503050203030202" pitchFamily="18" charset="0"/>
              </a:rPr>
              <a:t>18 juni 2024</a:t>
            </a:r>
          </a:p>
        </p:txBody>
      </p:sp>
      <p:pic>
        <p:nvPicPr>
          <p:cNvPr id="4" name="Afbeelding 3">
            <a:extLst>
              <a:ext uri="{FF2B5EF4-FFF2-40B4-BE49-F238E27FC236}">
                <a16:creationId xmlns:a16="http://schemas.microsoft.com/office/drawing/2014/main" id="{A209498C-A0DD-92EC-99FB-F35ABD05A516}"/>
              </a:ext>
            </a:extLst>
          </p:cNvPr>
          <p:cNvPicPr>
            <a:picLocks noChangeAspect="1"/>
          </p:cNvPicPr>
          <p:nvPr/>
        </p:nvPicPr>
        <p:blipFill>
          <a:blip r:embed="rId3"/>
          <a:srcRect/>
          <a:stretch/>
        </p:blipFill>
        <p:spPr>
          <a:xfrm>
            <a:off x="469322" y="480060"/>
            <a:ext cx="1521405" cy="5897880"/>
          </a:xfrm>
          <a:prstGeom prst="rect">
            <a:avLst/>
          </a:prstGeom>
        </p:spPr>
      </p:pic>
    </p:spTree>
    <p:extLst>
      <p:ext uri="{BB962C8B-B14F-4D97-AF65-F5344CB8AC3E}">
        <p14:creationId xmlns:p14="http://schemas.microsoft.com/office/powerpoint/2010/main" val="1657795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F21B6B3-61A2-4C2D-810F-C2292AFC7F4D}"/>
              </a:ext>
            </a:extLst>
          </p:cNvPr>
          <p:cNvPicPr>
            <a:picLocks noChangeAspect="1"/>
          </p:cNvPicPr>
          <p:nvPr/>
        </p:nvPicPr>
        <p:blipFill>
          <a:blip r:embed="rId3"/>
          <a:srcRect/>
          <a:stretch/>
        </p:blipFill>
        <p:spPr>
          <a:xfrm>
            <a:off x="469322" y="480060"/>
            <a:ext cx="1521405" cy="5897880"/>
          </a:xfrm>
          <a:prstGeom prst="rect">
            <a:avLst/>
          </a:prstGeom>
        </p:spPr>
      </p:pic>
      <p:sp>
        <p:nvSpPr>
          <p:cNvPr id="9" name="Tekstvak 8">
            <a:extLst>
              <a:ext uri="{FF2B5EF4-FFF2-40B4-BE49-F238E27FC236}">
                <a16:creationId xmlns:a16="http://schemas.microsoft.com/office/drawing/2014/main" id="{A64642B9-7E64-416A-A0E9-649602E6C721}"/>
              </a:ext>
            </a:extLst>
          </p:cNvPr>
          <p:cNvSpPr txBox="1"/>
          <p:nvPr/>
        </p:nvSpPr>
        <p:spPr>
          <a:xfrm>
            <a:off x="2227152" y="460057"/>
            <a:ext cx="9279802" cy="707886"/>
          </a:xfrm>
          <a:prstGeom prst="rect">
            <a:avLst/>
          </a:prstGeom>
          <a:noFill/>
        </p:spPr>
        <p:txBody>
          <a:bodyPr wrap="square" rtlCol="0">
            <a:spAutoFit/>
          </a:bodyPr>
          <a:lstStyle/>
          <a:p>
            <a:r>
              <a:rPr lang="nl-NL" sz="4000" b="1" u="sng" dirty="0">
                <a:latin typeface="Amasis MT Pro Medium" panose="02040604050005020304" pitchFamily="18" charset="0"/>
              </a:rPr>
              <a:t>Aansprakelijkheid en de WBTR </a:t>
            </a:r>
          </a:p>
        </p:txBody>
      </p:sp>
      <p:sp>
        <p:nvSpPr>
          <p:cNvPr id="2" name="Tekstvak 1">
            <a:extLst>
              <a:ext uri="{FF2B5EF4-FFF2-40B4-BE49-F238E27FC236}">
                <a16:creationId xmlns:a16="http://schemas.microsoft.com/office/drawing/2014/main" id="{C1F65156-9206-616C-1B19-3016236F6893}"/>
              </a:ext>
            </a:extLst>
          </p:cNvPr>
          <p:cNvSpPr txBox="1"/>
          <p:nvPr/>
        </p:nvSpPr>
        <p:spPr>
          <a:xfrm>
            <a:off x="1793763" y="1097957"/>
            <a:ext cx="4707049" cy="3847207"/>
          </a:xfrm>
          <a:prstGeom prst="rect">
            <a:avLst/>
          </a:prstGeom>
          <a:noFill/>
        </p:spPr>
        <p:txBody>
          <a:bodyPr wrap="square" rtlCol="0">
            <a:spAutoFit/>
          </a:bodyPr>
          <a:lstStyle/>
          <a:p>
            <a:pPr algn="ctr"/>
            <a:endParaRPr lang="nl-NL" sz="2000" b="0" i="1" dirty="0"/>
          </a:p>
          <a:p>
            <a:pPr marL="914400" lvl="1" indent="-457200">
              <a:buFont typeface="Arial" panose="020B0604020202020204" pitchFamily="34" charset="0"/>
              <a:buChar char="•"/>
            </a:pPr>
            <a:r>
              <a:rPr lang="nl-NL" sz="2800" dirty="0"/>
              <a:t>Nieuwe bestuurders</a:t>
            </a:r>
          </a:p>
          <a:p>
            <a:pPr marL="914400" lvl="1" indent="-457200">
              <a:buFont typeface="Arial" panose="020B0604020202020204" pitchFamily="34" charset="0"/>
              <a:buChar char="•"/>
            </a:pPr>
            <a:endParaRPr lang="nl-NL" sz="2800" dirty="0"/>
          </a:p>
          <a:p>
            <a:pPr marL="914400" lvl="1" indent="-457200">
              <a:buFont typeface="Arial" panose="020B0604020202020204" pitchFamily="34" charset="0"/>
              <a:buChar char="•"/>
            </a:pPr>
            <a:r>
              <a:rPr lang="nl-NL" sz="2800" b="0" dirty="0"/>
              <a:t>Tijdens de bestuursfunctie</a:t>
            </a:r>
          </a:p>
          <a:p>
            <a:pPr marL="914400" lvl="1" indent="-457200">
              <a:buFont typeface="Arial" panose="020B0604020202020204" pitchFamily="34" charset="0"/>
              <a:buChar char="•"/>
            </a:pPr>
            <a:endParaRPr lang="nl-NL" sz="2800" dirty="0"/>
          </a:p>
          <a:p>
            <a:pPr marL="914400" lvl="1" indent="-457200">
              <a:buFont typeface="Arial" panose="020B0604020202020204" pitchFamily="34" charset="0"/>
              <a:buChar char="•"/>
            </a:pPr>
            <a:r>
              <a:rPr lang="nl-NL" sz="2800" dirty="0"/>
              <a:t>Na afloop van de bestuursfunctie</a:t>
            </a:r>
          </a:p>
          <a:p>
            <a:pPr marL="914400" lvl="1" indent="-457200">
              <a:buFont typeface="Arial" panose="020B0604020202020204" pitchFamily="34" charset="0"/>
              <a:buChar char="•"/>
            </a:pPr>
            <a:endParaRPr lang="nl-NL" sz="2800" b="0" dirty="0"/>
          </a:p>
        </p:txBody>
      </p:sp>
      <p:pic>
        <p:nvPicPr>
          <p:cNvPr id="4" name="Afbeelding 3">
            <a:extLst>
              <a:ext uri="{FF2B5EF4-FFF2-40B4-BE49-F238E27FC236}">
                <a16:creationId xmlns:a16="http://schemas.microsoft.com/office/drawing/2014/main" id="{48E0A940-4A4E-0553-8975-CDA6B0A6E2C1}"/>
              </a:ext>
            </a:extLst>
          </p:cNvPr>
          <p:cNvPicPr>
            <a:picLocks noChangeAspect="1"/>
          </p:cNvPicPr>
          <p:nvPr/>
        </p:nvPicPr>
        <p:blipFill>
          <a:blip r:embed="rId4"/>
          <a:stretch>
            <a:fillRect/>
          </a:stretch>
        </p:blipFill>
        <p:spPr>
          <a:xfrm>
            <a:off x="6096000" y="3114865"/>
            <a:ext cx="5951247" cy="36000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4903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F21B6B3-61A2-4C2D-810F-C2292AFC7F4D}"/>
              </a:ext>
            </a:extLst>
          </p:cNvPr>
          <p:cNvPicPr>
            <a:picLocks noChangeAspect="1"/>
          </p:cNvPicPr>
          <p:nvPr/>
        </p:nvPicPr>
        <p:blipFill>
          <a:blip r:embed="rId3"/>
          <a:srcRect/>
          <a:stretch/>
        </p:blipFill>
        <p:spPr>
          <a:xfrm>
            <a:off x="469322" y="480060"/>
            <a:ext cx="1521405" cy="5897880"/>
          </a:xfrm>
          <a:prstGeom prst="rect">
            <a:avLst/>
          </a:prstGeom>
        </p:spPr>
      </p:pic>
      <p:sp>
        <p:nvSpPr>
          <p:cNvPr id="9" name="Tekstvak 8">
            <a:extLst>
              <a:ext uri="{FF2B5EF4-FFF2-40B4-BE49-F238E27FC236}">
                <a16:creationId xmlns:a16="http://schemas.microsoft.com/office/drawing/2014/main" id="{A64642B9-7E64-416A-A0E9-649602E6C721}"/>
              </a:ext>
            </a:extLst>
          </p:cNvPr>
          <p:cNvSpPr txBox="1"/>
          <p:nvPr/>
        </p:nvSpPr>
        <p:spPr>
          <a:xfrm>
            <a:off x="2145655" y="480060"/>
            <a:ext cx="9279802" cy="1169551"/>
          </a:xfrm>
          <a:prstGeom prst="rect">
            <a:avLst/>
          </a:prstGeom>
          <a:noFill/>
        </p:spPr>
        <p:txBody>
          <a:bodyPr wrap="square" rtlCol="0">
            <a:spAutoFit/>
          </a:bodyPr>
          <a:lstStyle/>
          <a:p>
            <a:r>
              <a:rPr lang="nl-NL" sz="4000" b="1" u="sng" dirty="0">
                <a:latin typeface="Amasis MT Pro Medium" panose="02040604050005020304" pitchFamily="18" charset="0"/>
              </a:rPr>
              <a:t>Tegenstrijdig belang</a:t>
            </a:r>
          </a:p>
          <a:p>
            <a:endParaRPr lang="nl-NL" sz="3000" i="1" dirty="0">
              <a:latin typeface="Amasis MT Pro Medium" panose="02040604050005020304" pitchFamily="18" charset="0"/>
            </a:endParaRPr>
          </a:p>
        </p:txBody>
      </p:sp>
      <p:sp>
        <p:nvSpPr>
          <p:cNvPr id="4" name="Tekstvak 3">
            <a:extLst>
              <a:ext uri="{FF2B5EF4-FFF2-40B4-BE49-F238E27FC236}">
                <a16:creationId xmlns:a16="http://schemas.microsoft.com/office/drawing/2014/main" id="{612B8A48-DC16-3767-E952-52E84BCC73C8}"/>
              </a:ext>
            </a:extLst>
          </p:cNvPr>
          <p:cNvSpPr txBox="1"/>
          <p:nvPr/>
        </p:nvSpPr>
        <p:spPr>
          <a:xfrm>
            <a:off x="2210021" y="1685925"/>
            <a:ext cx="2304830" cy="523220"/>
          </a:xfrm>
          <a:prstGeom prst="rect">
            <a:avLst/>
          </a:prstGeom>
          <a:noFill/>
        </p:spPr>
        <p:txBody>
          <a:bodyPr wrap="square" rtlCol="0">
            <a:spAutoFit/>
          </a:bodyPr>
          <a:lstStyle/>
          <a:p>
            <a:r>
              <a:rPr lang="nl-NL" sz="2800" dirty="0"/>
              <a:t>MAG DIT?</a:t>
            </a:r>
          </a:p>
        </p:txBody>
      </p:sp>
      <p:sp>
        <p:nvSpPr>
          <p:cNvPr id="7" name="AutoShape 2" descr="Perkament Papier a4 - Pak 50stuks - Gratis verzonden">
            <a:extLst>
              <a:ext uri="{FF2B5EF4-FFF2-40B4-BE49-F238E27FC236}">
                <a16:creationId xmlns:a16="http://schemas.microsoft.com/office/drawing/2014/main" id="{E9C53C3B-AE56-537D-DF5D-0C0927684693}"/>
              </a:ext>
            </a:extLst>
          </p:cNvPr>
          <p:cNvSpPr>
            <a:spLocks noChangeAspect="1" noChangeArrowheads="1"/>
          </p:cNvSpPr>
          <p:nvPr/>
        </p:nvSpPr>
        <p:spPr bwMode="auto">
          <a:xfrm>
            <a:off x="4514851" y="1847851"/>
            <a:ext cx="1733549" cy="17335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174" name="Picture 6" descr="Perkament">
            <a:extLst>
              <a:ext uri="{FF2B5EF4-FFF2-40B4-BE49-F238E27FC236}">
                <a16:creationId xmlns:a16="http://schemas.microsoft.com/office/drawing/2014/main" id="{09B1565A-AC5F-29B1-5686-5D3218B4DC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74926">
            <a:off x="6562323" y="1473237"/>
            <a:ext cx="4823056" cy="2288054"/>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DEE89AB7-CB37-821C-814C-5C11554EC36D}"/>
              </a:ext>
            </a:extLst>
          </p:cNvPr>
          <p:cNvSpPr txBox="1"/>
          <p:nvPr/>
        </p:nvSpPr>
        <p:spPr>
          <a:xfrm rot="21046973">
            <a:off x="6992236" y="1350487"/>
            <a:ext cx="4198436" cy="2492990"/>
          </a:xfrm>
          <a:prstGeom prst="rect">
            <a:avLst/>
          </a:prstGeom>
          <a:noFill/>
        </p:spPr>
        <p:txBody>
          <a:bodyPr wrap="square" rtlCol="0">
            <a:spAutoFit/>
          </a:bodyPr>
          <a:lstStyle/>
          <a:p>
            <a:endParaRPr lang="nl-NL" dirty="0"/>
          </a:p>
          <a:p>
            <a:r>
              <a:rPr lang="nl-NL" sz="2400" dirty="0">
                <a:solidFill>
                  <a:srgbClr val="002060"/>
                </a:solidFill>
                <a:latin typeface="Abadi Extra Light" panose="020B0204020104020204" pitchFamily="34" charset="0"/>
              </a:rPr>
              <a:t>De zwager van de voorzitter van de tennisvereniging heeft een bouwbedrijf. Het is dan ook wel zo makkelijk dat hij de verbouwing gaat doen.</a:t>
            </a:r>
          </a:p>
          <a:p>
            <a:endParaRPr lang="nl-NL" dirty="0"/>
          </a:p>
        </p:txBody>
      </p:sp>
      <p:pic>
        <p:nvPicPr>
          <p:cNvPr id="7176" name="Picture 8">
            <a:extLst>
              <a:ext uri="{FF2B5EF4-FFF2-40B4-BE49-F238E27FC236}">
                <a16:creationId xmlns:a16="http://schemas.microsoft.com/office/drawing/2014/main" id="{573442BD-7144-CF97-A17C-C9FC38A0E9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12053">
            <a:off x="2468246" y="2459652"/>
            <a:ext cx="3257318" cy="3513103"/>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A3C0B9ED-1481-A38D-32DE-DAFBE76CE46D}"/>
              </a:ext>
            </a:extLst>
          </p:cNvPr>
          <p:cNvSpPr txBox="1"/>
          <p:nvPr/>
        </p:nvSpPr>
        <p:spPr>
          <a:xfrm rot="1065294">
            <a:off x="2656049" y="2967311"/>
            <a:ext cx="2984772" cy="2739211"/>
          </a:xfrm>
          <a:prstGeom prst="rect">
            <a:avLst/>
          </a:prstGeom>
          <a:noFill/>
        </p:spPr>
        <p:txBody>
          <a:bodyPr wrap="square">
            <a:spAutoFit/>
          </a:bodyPr>
          <a:lstStyle/>
          <a:p>
            <a:r>
              <a:rPr lang="nl-NL" sz="2400" dirty="0">
                <a:solidFill>
                  <a:srgbClr val="002060"/>
                </a:solidFill>
                <a:latin typeface="Abadi Extra Light" panose="020B0204020104020204" pitchFamily="34" charset="0"/>
              </a:rPr>
              <a:t>Een</a:t>
            </a:r>
            <a:r>
              <a:rPr lang="nl-NL" sz="2800" dirty="0">
                <a:solidFill>
                  <a:srgbClr val="002060"/>
                </a:solidFill>
                <a:latin typeface="Abadi Extra Light" panose="020B0204020104020204" pitchFamily="34" charset="0"/>
              </a:rPr>
              <a:t> </a:t>
            </a:r>
            <a:r>
              <a:rPr lang="nl-NL" sz="2400" dirty="0">
                <a:solidFill>
                  <a:srgbClr val="002060"/>
                </a:solidFill>
                <a:latin typeface="Abadi Extra Light" panose="020B0204020104020204" pitchFamily="34" charset="0"/>
              </a:rPr>
              <a:t>leverancier nodigt een bestuurder uit voor een luxe reis, kort voordat er belangrijke beslissingen moeten worden genomen over een contract.</a:t>
            </a:r>
          </a:p>
        </p:txBody>
      </p:sp>
      <p:pic>
        <p:nvPicPr>
          <p:cNvPr id="7178" name="Picture 10">
            <a:extLst>
              <a:ext uri="{FF2B5EF4-FFF2-40B4-BE49-F238E27FC236}">
                <a16:creationId xmlns:a16="http://schemas.microsoft.com/office/drawing/2014/main" id="{B6DFDFD7-FE50-4DEC-6CE7-3F86945C37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40323">
            <a:off x="8882806" y="3714451"/>
            <a:ext cx="3102314" cy="3157787"/>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3385E884-80BF-EA05-8E35-B772D7C76770}"/>
              </a:ext>
            </a:extLst>
          </p:cNvPr>
          <p:cNvSpPr txBox="1"/>
          <p:nvPr/>
        </p:nvSpPr>
        <p:spPr>
          <a:xfrm rot="483720">
            <a:off x="9123083" y="4004077"/>
            <a:ext cx="2958441" cy="2677656"/>
          </a:xfrm>
          <a:prstGeom prst="rect">
            <a:avLst/>
          </a:prstGeom>
          <a:noFill/>
        </p:spPr>
        <p:txBody>
          <a:bodyPr wrap="square" rtlCol="0">
            <a:spAutoFit/>
          </a:bodyPr>
          <a:lstStyle/>
          <a:p>
            <a:pPr marL="0" lvl="1"/>
            <a:r>
              <a:rPr lang="nl-NL" sz="2400" dirty="0">
                <a:solidFill>
                  <a:srgbClr val="002060"/>
                </a:solidFill>
                <a:latin typeface="Abadi Extra Light" panose="020B0204020104020204" pitchFamily="34" charset="0"/>
              </a:rPr>
              <a:t>Een bestuurslid heeft een eigen consultancybedrijf en wil diensten leveren aan de organisatie waar hij bestuurslid van is.</a:t>
            </a:r>
          </a:p>
        </p:txBody>
      </p:sp>
    </p:spTree>
    <p:extLst>
      <p:ext uri="{BB962C8B-B14F-4D97-AF65-F5344CB8AC3E}">
        <p14:creationId xmlns:p14="http://schemas.microsoft.com/office/powerpoint/2010/main" val="181801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F21B6B3-61A2-4C2D-810F-C2292AFC7F4D}"/>
              </a:ext>
            </a:extLst>
          </p:cNvPr>
          <p:cNvPicPr>
            <a:picLocks noChangeAspect="1"/>
          </p:cNvPicPr>
          <p:nvPr/>
        </p:nvPicPr>
        <p:blipFill>
          <a:blip r:embed="rId3"/>
          <a:srcRect/>
          <a:stretch/>
        </p:blipFill>
        <p:spPr>
          <a:xfrm>
            <a:off x="469322" y="480060"/>
            <a:ext cx="1521405" cy="5897880"/>
          </a:xfrm>
          <a:prstGeom prst="rect">
            <a:avLst/>
          </a:prstGeom>
        </p:spPr>
      </p:pic>
      <p:sp>
        <p:nvSpPr>
          <p:cNvPr id="9" name="Tekstvak 8">
            <a:extLst>
              <a:ext uri="{FF2B5EF4-FFF2-40B4-BE49-F238E27FC236}">
                <a16:creationId xmlns:a16="http://schemas.microsoft.com/office/drawing/2014/main" id="{A64642B9-7E64-416A-A0E9-649602E6C721}"/>
              </a:ext>
            </a:extLst>
          </p:cNvPr>
          <p:cNvSpPr txBox="1"/>
          <p:nvPr/>
        </p:nvSpPr>
        <p:spPr>
          <a:xfrm>
            <a:off x="2227152" y="460057"/>
            <a:ext cx="9279802" cy="707886"/>
          </a:xfrm>
          <a:prstGeom prst="rect">
            <a:avLst/>
          </a:prstGeom>
          <a:noFill/>
        </p:spPr>
        <p:txBody>
          <a:bodyPr wrap="square" rtlCol="0">
            <a:spAutoFit/>
          </a:bodyPr>
          <a:lstStyle/>
          <a:p>
            <a:r>
              <a:rPr lang="nl-NL" sz="4000" b="1" u="sng" dirty="0">
                <a:latin typeface="Amasis MT Pro Medium" panose="02040604050005020304" pitchFamily="18" charset="0"/>
              </a:rPr>
              <a:t>Wat moet je nu doen? </a:t>
            </a:r>
          </a:p>
        </p:txBody>
      </p:sp>
      <p:sp>
        <p:nvSpPr>
          <p:cNvPr id="2" name="Tekstvak 1">
            <a:extLst>
              <a:ext uri="{FF2B5EF4-FFF2-40B4-BE49-F238E27FC236}">
                <a16:creationId xmlns:a16="http://schemas.microsoft.com/office/drawing/2014/main" id="{C1F65156-9206-616C-1B19-3016236F6893}"/>
              </a:ext>
            </a:extLst>
          </p:cNvPr>
          <p:cNvSpPr txBox="1"/>
          <p:nvPr/>
        </p:nvSpPr>
        <p:spPr>
          <a:xfrm>
            <a:off x="2127139" y="1753017"/>
            <a:ext cx="9964848" cy="2554545"/>
          </a:xfrm>
          <a:prstGeom prst="rect">
            <a:avLst/>
          </a:prstGeom>
          <a:noFill/>
        </p:spPr>
        <p:txBody>
          <a:bodyPr wrap="square" rtlCol="0">
            <a:spAutoFit/>
          </a:bodyPr>
          <a:lstStyle/>
          <a:p>
            <a:pPr algn="ctr"/>
            <a:endParaRPr lang="nl-NL" sz="2000" b="0" i="1" dirty="0"/>
          </a:p>
          <a:p>
            <a:pPr marL="914400" lvl="1" indent="-457200">
              <a:buFont typeface="Arial" panose="020B0604020202020204" pitchFamily="34" charset="0"/>
              <a:buChar char="•"/>
            </a:pPr>
            <a:r>
              <a:rPr lang="nl-NL" sz="2800" b="1" dirty="0"/>
              <a:t>Niet verplicht </a:t>
            </a:r>
            <a:r>
              <a:rPr lang="nl-NL" sz="2800" dirty="0"/>
              <a:t>om dit onderdeel op te nemen in de statuten</a:t>
            </a:r>
          </a:p>
          <a:p>
            <a:pPr marL="914400" lvl="1" indent="-457200">
              <a:buFont typeface="Arial" panose="020B0604020202020204" pitchFamily="34" charset="0"/>
              <a:buChar char="•"/>
            </a:pPr>
            <a:endParaRPr lang="nl-NL" sz="2800" b="0" dirty="0"/>
          </a:p>
          <a:p>
            <a:pPr marL="914400" lvl="1" indent="-457200">
              <a:buFont typeface="Arial" panose="020B0604020202020204" pitchFamily="34" charset="0"/>
              <a:buChar char="•"/>
            </a:pPr>
            <a:r>
              <a:rPr lang="nl-NL" sz="2800" b="1" dirty="0"/>
              <a:t>Wel verplicht </a:t>
            </a:r>
            <a:r>
              <a:rPr lang="nl-NL" sz="2800" dirty="0"/>
              <a:t>om dit te regelen</a:t>
            </a:r>
          </a:p>
          <a:p>
            <a:pPr marL="914400" lvl="1" indent="-457200">
              <a:buFont typeface="Arial" panose="020B0604020202020204" pitchFamily="34" charset="0"/>
              <a:buChar char="•"/>
            </a:pPr>
            <a:endParaRPr lang="nl-NL" sz="2800" b="0" dirty="0"/>
          </a:p>
        </p:txBody>
      </p:sp>
      <p:pic>
        <p:nvPicPr>
          <p:cNvPr id="5122" name="Picture 2" descr="WeertEnergie - WeertEnergie">
            <a:extLst>
              <a:ext uri="{FF2B5EF4-FFF2-40B4-BE49-F238E27FC236}">
                <a16:creationId xmlns:a16="http://schemas.microsoft.com/office/drawing/2014/main" id="{CACDD26E-0741-4B59-5298-6DF86102CD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3112" y="45064"/>
            <a:ext cx="2428875"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369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F21B6B3-61A2-4C2D-810F-C2292AFC7F4D}"/>
              </a:ext>
            </a:extLst>
          </p:cNvPr>
          <p:cNvPicPr>
            <a:picLocks noChangeAspect="1"/>
          </p:cNvPicPr>
          <p:nvPr/>
        </p:nvPicPr>
        <p:blipFill>
          <a:blip r:embed="rId3"/>
          <a:srcRect/>
          <a:stretch/>
        </p:blipFill>
        <p:spPr>
          <a:xfrm>
            <a:off x="469322" y="480060"/>
            <a:ext cx="1521405" cy="5897880"/>
          </a:xfrm>
          <a:prstGeom prst="rect">
            <a:avLst/>
          </a:prstGeom>
        </p:spPr>
      </p:pic>
      <p:sp>
        <p:nvSpPr>
          <p:cNvPr id="9" name="Tekstvak 8">
            <a:extLst>
              <a:ext uri="{FF2B5EF4-FFF2-40B4-BE49-F238E27FC236}">
                <a16:creationId xmlns:a16="http://schemas.microsoft.com/office/drawing/2014/main" id="{A64642B9-7E64-416A-A0E9-649602E6C721}"/>
              </a:ext>
            </a:extLst>
          </p:cNvPr>
          <p:cNvSpPr txBox="1"/>
          <p:nvPr/>
        </p:nvSpPr>
        <p:spPr>
          <a:xfrm>
            <a:off x="1990727" y="480060"/>
            <a:ext cx="10327333" cy="1169551"/>
          </a:xfrm>
          <a:prstGeom prst="rect">
            <a:avLst/>
          </a:prstGeom>
          <a:noFill/>
        </p:spPr>
        <p:txBody>
          <a:bodyPr wrap="square" rtlCol="0">
            <a:spAutoFit/>
          </a:bodyPr>
          <a:lstStyle/>
          <a:p>
            <a:r>
              <a:rPr lang="nl-NL" sz="4000" b="1" u="sng" dirty="0">
                <a:latin typeface="Amasis MT Pro Medium" panose="02040604050005020304" pitchFamily="18" charset="0"/>
              </a:rPr>
              <a:t>Afwezigheid van één of meer bestuursleden</a:t>
            </a:r>
          </a:p>
          <a:p>
            <a:endParaRPr lang="nl-NL" sz="3000" i="1" dirty="0">
              <a:latin typeface="Amasis MT Pro Medium" panose="02040604050005020304" pitchFamily="18" charset="0"/>
            </a:endParaRPr>
          </a:p>
        </p:txBody>
      </p:sp>
      <p:sp>
        <p:nvSpPr>
          <p:cNvPr id="10" name="Tekstvak 9">
            <a:extLst>
              <a:ext uri="{FF2B5EF4-FFF2-40B4-BE49-F238E27FC236}">
                <a16:creationId xmlns:a16="http://schemas.microsoft.com/office/drawing/2014/main" id="{3385E884-80BF-EA05-8E35-B772D7C76770}"/>
              </a:ext>
            </a:extLst>
          </p:cNvPr>
          <p:cNvSpPr txBox="1"/>
          <p:nvPr/>
        </p:nvSpPr>
        <p:spPr>
          <a:xfrm>
            <a:off x="2240758" y="1925697"/>
            <a:ext cx="9827270" cy="2923877"/>
          </a:xfrm>
          <a:prstGeom prst="rect">
            <a:avLst/>
          </a:prstGeom>
          <a:noFill/>
        </p:spPr>
        <p:txBody>
          <a:bodyPr wrap="square" rtlCol="0">
            <a:spAutoFit/>
          </a:bodyPr>
          <a:lstStyle/>
          <a:p>
            <a:r>
              <a:rPr lang="nl-NL" sz="2800" dirty="0"/>
              <a:t>Wanneer sprake van:</a:t>
            </a:r>
          </a:p>
          <a:p>
            <a:pPr marL="742950" lvl="1" indent="-285750">
              <a:buFont typeface="Arial" panose="020B0604020202020204" pitchFamily="34" charset="0"/>
              <a:buChar char="•"/>
            </a:pPr>
            <a:endParaRPr lang="nl-NL" sz="2800" dirty="0"/>
          </a:p>
          <a:p>
            <a:pPr marL="742950" lvl="1" indent="-285750">
              <a:buFont typeface="Arial" panose="020B0604020202020204" pitchFamily="34" charset="0"/>
              <a:buChar char="•"/>
            </a:pPr>
            <a:r>
              <a:rPr lang="nl-NL" sz="2800" dirty="0"/>
              <a:t>Ontstentenis</a:t>
            </a:r>
          </a:p>
          <a:p>
            <a:pPr marL="742950" lvl="1" indent="-285750">
              <a:buFont typeface="Arial" panose="020B0604020202020204" pitchFamily="34" charset="0"/>
              <a:buChar char="•"/>
            </a:pPr>
            <a:endParaRPr lang="nl-NL" sz="2800" dirty="0"/>
          </a:p>
          <a:p>
            <a:pPr marL="742950" lvl="1" indent="-285750">
              <a:buFont typeface="Arial" panose="020B0604020202020204" pitchFamily="34" charset="0"/>
              <a:buChar char="•"/>
            </a:pPr>
            <a:r>
              <a:rPr lang="nl-NL" sz="2800" dirty="0"/>
              <a:t>Belet</a:t>
            </a:r>
            <a:br>
              <a:rPr lang="nl-NL" sz="2800" dirty="0"/>
            </a:br>
            <a:endParaRPr lang="nl-NL" sz="2800" dirty="0"/>
          </a:p>
          <a:p>
            <a:pPr marL="742950" lvl="1" indent="-285750">
              <a:buFont typeface="Arial" panose="020B0604020202020204" pitchFamily="34" charset="0"/>
              <a:buChar char="•"/>
            </a:pPr>
            <a:endParaRPr lang="nl-NL" sz="1600" dirty="0">
              <a:solidFill>
                <a:schemeClr val="tx1">
                  <a:lumMod val="40000"/>
                  <a:lumOff val="60000"/>
                </a:schemeClr>
              </a:solidFill>
            </a:endParaRPr>
          </a:p>
        </p:txBody>
      </p:sp>
      <p:sp>
        <p:nvSpPr>
          <p:cNvPr id="2" name="Tekstvak 1">
            <a:extLst>
              <a:ext uri="{FF2B5EF4-FFF2-40B4-BE49-F238E27FC236}">
                <a16:creationId xmlns:a16="http://schemas.microsoft.com/office/drawing/2014/main" id="{0B792FEA-7A36-0CC4-60C5-8BBF239057B1}"/>
              </a:ext>
            </a:extLst>
          </p:cNvPr>
          <p:cNvSpPr txBox="1"/>
          <p:nvPr/>
        </p:nvSpPr>
        <p:spPr>
          <a:xfrm>
            <a:off x="2145655" y="5125660"/>
            <a:ext cx="9222365" cy="954107"/>
          </a:xfrm>
          <a:prstGeom prst="rect">
            <a:avLst/>
          </a:prstGeom>
          <a:noFill/>
        </p:spPr>
        <p:txBody>
          <a:bodyPr wrap="square" rtlCol="0">
            <a:spAutoFit/>
          </a:bodyPr>
          <a:lstStyle/>
          <a:p>
            <a:r>
              <a:rPr lang="nl-NL" sz="2800" dirty="0"/>
              <a:t>De WBTR </a:t>
            </a:r>
            <a:r>
              <a:rPr lang="nl-NL" sz="2800" b="1" dirty="0"/>
              <a:t>verplicht</a:t>
            </a:r>
            <a:r>
              <a:rPr lang="nl-NL" sz="2800" dirty="0"/>
              <a:t> organisaties een ontstentenis- en beletregeling in de statuten op te nemen.</a:t>
            </a:r>
          </a:p>
        </p:txBody>
      </p:sp>
    </p:spTree>
    <p:extLst>
      <p:ext uri="{BB962C8B-B14F-4D97-AF65-F5344CB8AC3E}">
        <p14:creationId xmlns:p14="http://schemas.microsoft.com/office/powerpoint/2010/main" val="2638649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F21B6B3-61A2-4C2D-810F-C2292AFC7F4D}"/>
              </a:ext>
            </a:extLst>
          </p:cNvPr>
          <p:cNvPicPr>
            <a:picLocks noChangeAspect="1"/>
          </p:cNvPicPr>
          <p:nvPr/>
        </p:nvPicPr>
        <p:blipFill>
          <a:blip r:embed="rId3"/>
          <a:srcRect/>
          <a:stretch/>
        </p:blipFill>
        <p:spPr>
          <a:xfrm>
            <a:off x="469322" y="480060"/>
            <a:ext cx="1521405" cy="5897880"/>
          </a:xfrm>
          <a:prstGeom prst="rect">
            <a:avLst/>
          </a:prstGeom>
        </p:spPr>
      </p:pic>
      <p:sp>
        <p:nvSpPr>
          <p:cNvPr id="9" name="Tekstvak 8">
            <a:extLst>
              <a:ext uri="{FF2B5EF4-FFF2-40B4-BE49-F238E27FC236}">
                <a16:creationId xmlns:a16="http://schemas.microsoft.com/office/drawing/2014/main" id="{A64642B9-7E64-416A-A0E9-649602E6C721}"/>
              </a:ext>
            </a:extLst>
          </p:cNvPr>
          <p:cNvSpPr txBox="1"/>
          <p:nvPr/>
        </p:nvSpPr>
        <p:spPr>
          <a:xfrm>
            <a:off x="2139145" y="355539"/>
            <a:ext cx="9982198" cy="1169551"/>
          </a:xfrm>
          <a:prstGeom prst="rect">
            <a:avLst/>
          </a:prstGeom>
          <a:noFill/>
        </p:spPr>
        <p:txBody>
          <a:bodyPr wrap="square" rtlCol="0">
            <a:spAutoFit/>
          </a:bodyPr>
          <a:lstStyle/>
          <a:p>
            <a:r>
              <a:rPr lang="nl-NL" sz="4000" b="1" u="sng" dirty="0">
                <a:latin typeface="Amasis MT Pro Medium" panose="02040604050005020304" pitchFamily="18" charset="0"/>
              </a:rPr>
              <a:t>Meervoudig stemrecht</a:t>
            </a:r>
          </a:p>
          <a:p>
            <a:endParaRPr lang="nl-NL" sz="3000" i="1" dirty="0">
              <a:latin typeface="Amasis MT Pro Medium" panose="02040604050005020304" pitchFamily="18" charset="0"/>
            </a:endParaRPr>
          </a:p>
        </p:txBody>
      </p:sp>
      <p:sp>
        <p:nvSpPr>
          <p:cNvPr id="10" name="Tekstvak 9">
            <a:extLst>
              <a:ext uri="{FF2B5EF4-FFF2-40B4-BE49-F238E27FC236}">
                <a16:creationId xmlns:a16="http://schemas.microsoft.com/office/drawing/2014/main" id="{3385E884-80BF-EA05-8E35-B772D7C76770}"/>
              </a:ext>
            </a:extLst>
          </p:cNvPr>
          <p:cNvSpPr txBox="1"/>
          <p:nvPr/>
        </p:nvSpPr>
        <p:spPr>
          <a:xfrm>
            <a:off x="1757477" y="1827918"/>
            <a:ext cx="9827270" cy="3970318"/>
          </a:xfrm>
          <a:prstGeom prst="rect">
            <a:avLst/>
          </a:prstGeom>
          <a:noFill/>
        </p:spPr>
        <p:txBody>
          <a:bodyPr wrap="square" rtlCol="0">
            <a:spAutoFit/>
          </a:bodyPr>
          <a:lstStyle/>
          <a:p>
            <a:pPr lvl="1"/>
            <a:r>
              <a:rPr lang="nl-NL" sz="2800" dirty="0"/>
              <a:t>Wanneer is er sprake van meervoudig stemrecht?</a:t>
            </a:r>
          </a:p>
          <a:p>
            <a:pPr lvl="1"/>
            <a:endParaRPr lang="nl-NL" sz="2800" dirty="0"/>
          </a:p>
          <a:p>
            <a:pPr lvl="1"/>
            <a:r>
              <a:rPr lang="nl-NL" sz="2800" dirty="0"/>
              <a:t>Wat verandert er met de WBTR en meervoudig stemrecht?</a:t>
            </a:r>
          </a:p>
          <a:p>
            <a:pPr marL="914400" lvl="1" indent="-457200">
              <a:buFont typeface="Arial" panose="020B0604020202020204" pitchFamily="34" charset="0"/>
              <a:buChar char="•"/>
            </a:pPr>
            <a:r>
              <a:rPr lang="nl-NL" sz="2800" dirty="0"/>
              <a:t>Bestuurder mag meer stemrecht hebben, maar nooit meer dan 50% van alle stemmen</a:t>
            </a:r>
          </a:p>
          <a:p>
            <a:pPr marL="914400" lvl="1" indent="-457200">
              <a:buFont typeface="Arial" panose="020B0604020202020204" pitchFamily="34" charset="0"/>
              <a:buChar char="•"/>
            </a:pPr>
            <a:r>
              <a:rPr lang="nl-NL" sz="2800" dirty="0"/>
              <a:t>Huidige regelingen nog geldig tot 1 juli 2026 of tot eerste statutenwijziging </a:t>
            </a:r>
          </a:p>
          <a:p>
            <a:pPr lvl="1"/>
            <a:endParaRPr lang="nl-NL" sz="2800" dirty="0"/>
          </a:p>
        </p:txBody>
      </p:sp>
      <p:pic>
        <p:nvPicPr>
          <p:cNvPr id="8194" name="Picture 2" descr="Stemrecht onbekwaam verenigingslid - verenigingen.nl">
            <a:extLst>
              <a:ext uri="{FF2B5EF4-FFF2-40B4-BE49-F238E27FC236}">
                <a16:creationId xmlns:a16="http://schemas.microsoft.com/office/drawing/2014/main" id="{D7450B77-ED9B-A5DD-7D12-1F98484EFA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6909" y="4872749"/>
            <a:ext cx="3545091" cy="198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881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F21B6B3-61A2-4C2D-810F-C2292AFC7F4D}"/>
              </a:ext>
            </a:extLst>
          </p:cNvPr>
          <p:cNvPicPr>
            <a:picLocks noChangeAspect="1"/>
          </p:cNvPicPr>
          <p:nvPr/>
        </p:nvPicPr>
        <p:blipFill>
          <a:blip r:embed="rId3"/>
          <a:srcRect/>
          <a:stretch/>
        </p:blipFill>
        <p:spPr>
          <a:xfrm>
            <a:off x="469322" y="480060"/>
            <a:ext cx="1521405" cy="5897880"/>
          </a:xfrm>
          <a:prstGeom prst="rect">
            <a:avLst/>
          </a:prstGeom>
        </p:spPr>
      </p:pic>
      <p:sp>
        <p:nvSpPr>
          <p:cNvPr id="9" name="Tekstvak 8">
            <a:extLst>
              <a:ext uri="{FF2B5EF4-FFF2-40B4-BE49-F238E27FC236}">
                <a16:creationId xmlns:a16="http://schemas.microsoft.com/office/drawing/2014/main" id="{A64642B9-7E64-416A-A0E9-649602E6C721}"/>
              </a:ext>
            </a:extLst>
          </p:cNvPr>
          <p:cNvSpPr txBox="1"/>
          <p:nvPr/>
        </p:nvSpPr>
        <p:spPr>
          <a:xfrm>
            <a:off x="2342048" y="365761"/>
            <a:ext cx="9279802" cy="707886"/>
          </a:xfrm>
          <a:prstGeom prst="rect">
            <a:avLst/>
          </a:prstGeom>
          <a:noFill/>
        </p:spPr>
        <p:txBody>
          <a:bodyPr wrap="square" rtlCol="0">
            <a:spAutoFit/>
          </a:bodyPr>
          <a:lstStyle/>
          <a:p>
            <a:r>
              <a:rPr lang="nl-NL" sz="4000" b="1" u="sng" dirty="0">
                <a:latin typeface="Amasis MT Pro Medium" panose="02040604050005020304" pitchFamily="18" charset="0"/>
              </a:rPr>
              <a:t>Toezicht</a:t>
            </a:r>
          </a:p>
        </p:txBody>
      </p:sp>
      <p:sp>
        <p:nvSpPr>
          <p:cNvPr id="5" name="Tekstvak 4">
            <a:extLst>
              <a:ext uri="{FF2B5EF4-FFF2-40B4-BE49-F238E27FC236}">
                <a16:creationId xmlns:a16="http://schemas.microsoft.com/office/drawing/2014/main" id="{82F8060E-A2EB-F41A-0DE9-1278CF34E330}"/>
              </a:ext>
            </a:extLst>
          </p:cNvPr>
          <p:cNvSpPr txBox="1"/>
          <p:nvPr/>
        </p:nvSpPr>
        <p:spPr>
          <a:xfrm>
            <a:off x="2241220" y="1183486"/>
            <a:ext cx="9481458" cy="5816977"/>
          </a:xfrm>
          <a:prstGeom prst="rect">
            <a:avLst/>
          </a:prstGeom>
          <a:noFill/>
        </p:spPr>
        <p:txBody>
          <a:bodyPr wrap="square" rtlCol="0">
            <a:spAutoFit/>
          </a:bodyPr>
          <a:lstStyle/>
          <a:p>
            <a:pPr algn="l"/>
            <a:endParaRPr lang="nl-NL" dirty="0">
              <a:solidFill>
                <a:srgbClr val="000000"/>
              </a:solidFill>
              <a:latin typeface="Verdana" panose="020B0604030504040204" pitchFamily="34" charset="0"/>
            </a:endParaRPr>
          </a:p>
          <a:p>
            <a:r>
              <a:rPr lang="nl-NL" sz="2800" i="0" u="none" strike="noStrike" baseline="0" dirty="0"/>
              <a:t>De WBTR onderscheidt 2 vormen van toezicht</a:t>
            </a:r>
            <a:endParaRPr lang="nl-NL" sz="2800" dirty="0"/>
          </a:p>
          <a:p>
            <a:pPr marL="742950" lvl="1" indent="-285750">
              <a:buFont typeface="Arial" panose="020B0604020202020204" pitchFamily="34" charset="0"/>
              <a:buChar char="•"/>
            </a:pPr>
            <a:r>
              <a:rPr lang="nl-NL" sz="2800" i="0" u="none" strike="noStrike" baseline="0" dirty="0"/>
              <a:t>Binnen het bestuur </a:t>
            </a:r>
            <a:endParaRPr lang="nl-NL" sz="2800" dirty="0"/>
          </a:p>
          <a:p>
            <a:pPr marL="742950" lvl="1" indent="-285750">
              <a:buFont typeface="Arial" panose="020B0604020202020204" pitchFamily="34" charset="0"/>
              <a:buChar char="•"/>
            </a:pPr>
            <a:r>
              <a:rPr lang="nl-NL" sz="2800" i="0" u="none" strike="noStrike" baseline="0" dirty="0"/>
              <a:t>Via een afzonderlijk toezichthoudend orgaan  </a:t>
            </a:r>
          </a:p>
          <a:p>
            <a:endParaRPr lang="nl-NL" sz="2800" b="0" dirty="0"/>
          </a:p>
          <a:p>
            <a:pPr algn="l"/>
            <a:r>
              <a:rPr lang="nl-NL" sz="2800" dirty="0" err="1"/>
              <a:t>One</a:t>
            </a:r>
            <a:r>
              <a:rPr lang="nl-NL" sz="2800" dirty="0"/>
              <a:t>-tier board (</a:t>
            </a:r>
            <a:r>
              <a:rPr lang="nl-NL" sz="2800" i="0" u="none" strike="noStrike" baseline="0" dirty="0"/>
              <a:t>Bestuur doet alles)</a:t>
            </a:r>
          </a:p>
          <a:p>
            <a:pPr marL="742950" lvl="1" indent="-285750">
              <a:buFont typeface="Arial" panose="020B0604020202020204" pitchFamily="34" charset="0"/>
              <a:buChar char="•"/>
            </a:pPr>
            <a:r>
              <a:rPr lang="nl-NL" sz="2800" dirty="0"/>
              <a:t>Dagelijks en algemeen bestuur</a:t>
            </a:r>
          </a:p>
          <a:p>
            <a:pPr lvl="1"/>
            <a:endParaRPr lang="nl-NL" sz="2800" dirty="0"/>
          </a:p>
          <a:p>
            <a:pPr algn="l"/>
            <a:r>
              <a:rPr lang="nl-NL" sz="2800" dirty="0" err="1"/>
              <a:t>Two</a:t>
            </a:r>
            <a:r>
              <a:rPr lang="nl-NL" sz="2800" dirty="0"/>
              <a:t>-tier board (afzonderlijk toezichthoudend orgaan)</a:t>
            </a:r>
          </a:p>
          <a:p>
            <a:pPr marL="742950" lvl="1" indent="-285750">
              <a:buFont typeface="Arial" panose="020B0604020202020204" pitchFamily="34" charset="0"/>
              <a:buChar char="•"/>
            </a:pPr>
            <a:r>
              <a:rPr lang="nl-NL" sz="2800" dirty="0"/>
              <a:t>Toezicht los van het bestuur</a:t>
            </a:r>
          </a:p>
          <a:p>
            <a:pPr marL="742950" lvl="1" indent="-285750">
              <a:buFont typeface="Arial" panose="020B0604020202020204" pitchFamily="34" charset="0"/>
              <a:buChar char="•"/>
            </a:pPr>
            <a:r>
              <a:rPr lang="nl-NL" sz="2800" dirty="0"/>
              <a:t>Verenigingen en stichtingen kunnen een toezichthoudend orgaan instellen.</a:t>
            </a:r>
          </a:p>
          <a:p>
            <a:pPr lvl="2"/>
            <a:endParaRPr lang="nl-NL" sz="2800" dirty="0">
              <a:solidFill>
                <a:srgbClr val="000000"/>
              </a:solidFill>
            </a:endParaRPr>
          </a:p>
          <a:p>
            <a:pPr marL="285750" indent="-285750" algn="l">
              <a:buFont typeface="Arial" panose="020B0604020202020204" pitchFamily="34" charset="0"/>
              <a:buChar char="•"/>
            </a:pPr>
            <a:endParaRPr lang="nl-NL" sz="1800" b="0" i="0" u="none" strike="noStrike" baseline="0" dirty="0">
              <a:solidFill>
                <a:srgbClr val="000000"/>
              </a:solidFill>
              <a:latin typeface="Arial Nova" panose="020B0504020202020204" pitchFamily="34" charset="0"/>
            </a:endParaRPr>
          </a:p>
        </p:txBody>
      </p:sp>
    </p:spTree>
    <p:extLst>
      <p:ext uri="{BB962C8B-B14F-4D97-AF65-F5344CB8AC3E}">
        <p14:creationId xmlns:p14="http://schemas.microsoft.com/office/powerpoint/2010/main" val="1015452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F21B6B3-61A2-4C2D-810F-C2292AFC7F4D}"/>
              </a:ext>
            </a:extLst>
          </p:cNvPr>
          <p:cNvPicPr>
            <a:picLocks noChangeAspect="1"/>
          </p:cNvPicPr>
          <p:nvPr/>
        </p:nvPicPr>
        <p:blipFill>
          <a:blip r:embed="rId3"/>
          <a:srcRect/>
          <a:stretch/>
        </p:blipFill>
        <p:spPr>
          <a:xfrm>
            <a:off x="469322" y="480060"/>
            <a:ext cx="1521405" cy="5897880"/>
          </a:xfrm>
          <a:prstGeom prst="rect">
            <a:avLst/>
          </a:prstGeom>
        </p:spPr>
      </p:pic>
      <p:sp>
        <p:nvSpPr>
          <p:cNvPr id="9" name="Tekstvak 8">
            <a:extLst>
              <a:ext uri="{FF2B5EF4-FFF2-40B4-BE49-F238E27FC236}">
                <a16:creationId xmlns:a16="http://schemas.microsoft.com/office/drawing/2014/main" id="{A64642B9-7E64-416A-A0E9-649602E6C721}"/>
              </a:ext>
            </a:extLst>
          </p:cNvPr>
          <p:cNvSpPr txBox="1"/>
          <p:nvPr/>
        </p:nvSpPr>
        <p:spPr>
          <a:xfrm>
            <a:off x="2184290" y="269781"/>
            <a:ext cx="9279802" cy="707886"/>
          </a:xfrm>
          <a:prstGeom prst="rect">
            <a:avLst/>
          </a:prstGeom>
          <a:noFill/>
        </p:spPr>
        <p:txBody>
          <a:bodyPr wrap="square" rtlCol="0">
            <a:spAutoFit/>
          </a:bodyPr>
          <a:lstStyle/>
          <a:p>
            <a:r>
              <a:rPr lang="nl-NL" sz="4000" b="1" u="sng" dirty="0">
                <a:latin typeface="Amasis MT Pro Medium" panose="02040604050005020304" pitchFamily="18" charset="0"/>
              </a:rPr>
              <a:t>Wat moet je nu doen? </a:t>
            </a:r>
          </a:p>
        </p:txBody>
      </p:sp>
      <p:sp>
        <p:nvSpPr>
          <p:cNvPr id="2" name="Tekstvak 1">
            <a:extLst>
              <a:ext uri="{FF2B5EF4-FFF2-40B4-BE49-F238E27FC236}">
                <a16:creationId xmlns:a16="http://schemas.microsoft.com/office/drawing/2014/main" id="{C1F65156-9206-616C-1B19-3016236F6893}"/>
              </a:ext>
            </a:extLst>
          </p:cNvPr>
          <p:cNvSpPr txBox="1"/>
          <p:nvPr/>
        </p:nvSpPr>
        <p:spPr>
          <a:xfrm>
            <a:off x="1990727" y="721667"/>
            <a:ext cx="10201274" cy="6555641"/>
          </a:xfrm>
          <a:prstGeom prst="rect">
            <a:avLst/>
          </a:prstGeom>
          <a:noFill/>
        </p:spPr>
        <p:txBody>
          <a:bodyPr wrap="square" rtlCol="0">
            <a:spAutoFit/>
          </a:bodyPr>
          <a:lstStyle/>
          <a:p>
            <a:pPr lvl="1"/>
            <a:endParaRPr lang="nl-NL" sz="2800" b="1" i="1" dirty="0"/>
          </a:p>
          <a:p>
            <a:pPr algn="l"/>
            <a:r>
              <a:rPr lang="nl-NL" sz="2800" b="0" dirty="0"/>
              <a:t>Bepaal of je toezicht hebt zoals de wet voorschrijft </a:t>
            </a:r>
            <a:br>
              <a:rPr lang="nl-NL" sz="2800" b="0" dirty="0"/>
            </a:br>
            <a:r>
              <a:rPr lang="nl-NL" sz="2800" b="0" dirty="0"/>
              <a:t>  	-&gt; leg </a:t>
            </a:r>
            <a:r>
              <a:rPr lang="nl-NL" sz="2800" dirty="0"/>
              <a:t>dit vast</a:t>
            </a:r>
          </a:p>
          <a:p>
            <a:pPr algn="l"/>
            <a:r>
              <a:rPr lang="nl-NL" sz="2800" b="0" dirty="0"/>
              <a:t>Geen toezichthoudende taak </a:t>
            </a:r>
            <a:br>
              <a:rPr lang="nl-NL" sz="2800" b="0" dirty="0"/>
            </a:br>
            <a:r>
              <a:rPr lang="nl-NL" sz="2800" b="0" dirty="0"/>
              <a:t>	-&gt; </a:t>
            </a:r>
            <a:r>
              <a:rPr lang="nl-NL" sz="2800" dirty="0"/>
              <a:t>v</a:t>
            </a:r>
            <a:r>
              <a:rPr lang="nl-NL" sz="2800" b="0" dirty="0"/>
              <a:t>ermeld dit (kascommissie)</a:t>
            </a:r>
          </a:p>
          <a:p>
            <a:pPr algn="l"/>
            <a:endParaRPr lang="nl-NL" sz="2800" b="0" dirty="0"/>
          </a:p>
          <a:p>
            <a:pPr algn="l"/>
            <a:r>
              <a:rPr lang="nl-NL" sz="2800" u="sng" dirty="0"/>
              <a:t>Bestuursreglement: </a:t>
            </a:r>
            <a:br>
              <a:rPr lang="nl-NL" sz="2800" dirty="0"/>
            </a:br>
            <a:r>
              <a:rPr lang="nl-NL" sz="2600" i="1" dirty="0"/>
              <a:t>“</a:t>
            </a:r>
            <a:r>
              <a:rPr lang="nl-NL" sz="2600" b="0" i="1" dirty="0"/>
              <a:t>Wij hebben geen toezichthoudend orgaan zoals benoemd in de WBTR…”</a:t>
            </a:r>
          </a:p>
          <a:p>
            <a:pPr algn="l"/>
            <a:r>
              <a:rPr lang="nl-NL" sz="2800" b="0" dirty="0"/>
              <a:t>“</a:t>
            </a:r>
            <a:r>
              <a:rPr lang="nl-NL" sz="2600" b="0" i="1" dirty="0"/>
              <a:t>De volgende commissies zijn actief binnen onze verenigingen ….. zij zijn niet te kwalificeren als toezichthoudend orgaan. Daarnaast hebben wij een RvT, de taken tussen bestuur en RvT zijn als volgt …..”</a:t>
            </a:r>
            <a:endParaRPr lang="nl-NL" sz="2600" i="1" dirty="0"/>
          </a:p>
          <a:p>
            <a:pPr algn="l"/>
            <a:endParaRPr lang="nl-NL" sz="2800" b="0" dirty="0"/>
          </a:p>
          <a:p>
            <a:pPr algn="l"/>
            <a:endParaRPr lang="nl-NL" sz="2800" b="0" dirty="0"/>
          </a:p>
        </p:txBody>
      </p:sp>
    </p:spTree>
    <p:extLst>
      <p:ext uri="{BB962C8B-B14F-4D97-AF65-F5344CB8AC3E}">
        <p14:creationId xmlns:p14="http://schemas.microsoft.com/office/powerpoint/2010/main" val="202759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F21B6B3-61A2-4C2D-810F-C2292AFC7F4D}"/>
              </a:ext>
            </a:extLst>
          </p:cNvPr>
          <p:cNvPicPr>
            <a:picLocks noChangeAspect="1"/>
          </p:cNvPicPr>
          <p:nvPr/>
        </p:nvPicPr>
        <p:blipFill>
          <a:blip r:embed="rId3"/>
          <a:srcRect/>
          <a:stretch/>
        </p:blipFill>
        <p:spPr>
          <a:xfrm>
            <a:off x="469322" y="480060"/>
            <a:ext cx="1521405" cy="5897880"/>
          </a:xfrm>
          <a:prstGeom prst="rect">
            <a:avLst/>
          </a:prstGeom>
        </p:spPr>
      </p:pic>
      <p:sp>
        <p:nvSpPr>
          <p:cNvPr id="9" name="Tekstvak 8">
            <a:extLst>
              <a:ext uri="{FF2B5EF4-FFF2-40B4-BE49-F238E27FC236}">
                <a16:creationId xmlns:a16="http://schemas.microsoft.com/office/drawing/2014/main" id="{A64642B9-7E64-416A-A0E9-649602E6C721}"/>
              </a:ext>
            </a:extLst>
          </p:cNvPr>
          <p:cNvSpPr txBox="1"/>
          <p:nvPr/>
        </p:nvSpPr>
        <p:spPr>
          <a:xfrm>
            <a:off x="2342048" y="412827"/>
            <a:ext cx="9279802" cy="707886"/>
          </a:xfrm>
          <a:prstGeom prst="rect">
            <a:avLst/>
          </a:prstGeom>
          <a:noFill/>
        </p:spPr>
        <p:txBody>
          <a:bodyPr wrap="square" rtlCol="0">
            <a:spAutoFit/>
          </a:bodyPr>
          <a:lstStyle/>
          <a:p>
            <a:r>
              <a:rPr lang="nl-NL" sz="4000" b="1" u="sng" dirty="0">
                <a:latin typeface="Amasis MT Pro Medium" panose="02040604050005020304" pitchFamily="18" charset="0"/>
              </a:rPr>
              <a:t>Bindende voordracht</a:t>
            </a:r>
          </a:p>
        </p:txBody>
      </p:sp>
      <p:sp>
        <p:nvSpPr>
          <p:cNvPr id="5" name="Tekstvak 4">
            <a:extLst>
              <a:ext uri="{FF2B5EF4-FFF2-40B4-BE49-F238E27FC236}">
                <a16:creationId xmlns:a16="http://schemas.microsoft.com/office/drawing/2014/main" id="{82F8060E-A2EB-F41A-0DE9-1278CF34E330}"/>
              </a:ext>
            </a:extLst>
          </p:cNvPr>
          <p:cNvSpPr txBox="1"/>
          <p:nvPr/>
        </p:nvSpPr>
        <p:spPr>
          <a:xfrm>
            <a:off x="2140392" y="1622502"/>
            <a:ext cx="9481458" cy="4524315"/>
          </a:xfrm>
          <a:prstGeom prst="rect">
            <a:avLst/>
          </a:prstGeom>
          <a:noFill/>
        </p:spPr>
        <p:txBody>
          <a:bodyPr wrap="square" rtlCol="0">
            <a:spAutoFit/>
          </a:bodyPr>
          <a:lstStyle/>
          <a:p>
            <a:pPr algn="l"/>
            <a:endParaRPr lang="nl-NL" sz="1800" b="0" i="0" u="none" strike="noStrike" baseline="0" dirty="0">
              <a:solidFill>
                <a:srgbClr val="000000"/>
              </a:solidFill>
              <a:latin typeface="Verdana" panose="020B0604030504040204" pitchFamily="34" charset="0"/>
            </a:endParaRPr>
          </a:p>
          <a:p>
            <a:pPr marL="285750" indent="-285750">
              <a:buFont typeface="Arial" panose="020B0604020202020204" pitchFamily="34" charset="0"/>
              <a:buChar char="•"/>
            </a:pPr>
            <a:r>
              <a:rPr lang="nl-NL" sz="2800" dirty="0"/>
              <a:t>Een orgaan binnen of buiten de vereniging bepaalt wie in het bestuur wordt of worden benoemd. </a:t>
            </a:r>
          </a:p>
          <a:p>
            <a:pPr marL="285750" indent="-285750">
              <a:buFont typeface="Arial" panose="020B0604020202020204" pitchFamily="34" charset="0"/>
              <a:buChar char="•"/>
            </a:pPr>
            <a:r>
              <a:rPr lang="nl-NL" sz="2800" dirty="0"/>
              <a:t>Die bevoegdheid moet in de statuten zijn vastgelegd. De ALV of de RvT kan niet iemand anders voordragen. </a:t>
            </a:r>
          </a:p>
          <a:p>
            <a:pPr marL="285750" indent="-285750">
              <a:buFont typeface="Arial" panose="020B0604020202020204" pitchFamily="34" charset="0"/>
              <a:buChar char="•"/>
            </a:pPr>
            <a:endParaRPr lang="nl-NL" sz="2800" dirty="0"/>
          </a:p>
          <a:p>
            <a:pPr marL="285750" indent="-285750">
              <a:buFont typeface="Arial" panose="020B0604020202020204" pitchFamily="34" charset="0"/>
              <a:buChar char="•"/>
            </a:pPr>
            <a:r>
              <a:rPr lang="nl-NL" sz="2800" dirty="0"/>
              <a:t>WBTR -&gt; geldt dat als er maar één persoon wordt voorgedragen, hij of zij automatisch wordt benoemd tot lid van het bestuur.</a:t>
            </a:r>
          </a:p>
          <a:p>
            <a:pPr marL="285750" indent="-285750" algn="l">
              <a:buFont typeface="Arial" panose="020B0604020202020204" pitchFamily="34" charset="0"/>
              <a:buChar char="•"/>
            </a:pPr>
            <a:endParaRPr lang="nl-NL" dirty="0">
              <a:solidFill>
                <a:srgbClr val="000000"/>
              </a:solidFill>
              <a:latin typeface="Verdana" panose="020B0604030504040204" pitchFamily="34" charset="0"/>
            </a:endParaRPr>
          </a:p>
        </p:txBody>
      </p:sp>
    </p:spTree>
    <p:extLst>
      <p:ext uri="{BB962C8B-B14F-4D97-AF65-F5344CB8AC3E}">
        <p14:creationId xmlns:p14="http://schemas.microsoft.com/office/powerpoint/2010/main" val="986221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F21B6B3-61A2-4C2D-810F-C2292AFC7F4D}"/>
              </a:ext>
            </a:extLst>
          </p:cNvPr>
          <p:cNvPicPr>
            <a:picLocks noChangeAspect="1"/>
          </p:cNvPicPr>
          <p:nvPr/>
        </p:nvPicPr>
        <p:blipFill>
          <a:blip r:embed="rId3"/>
          <a:srcRect/>
          <a:stretch/>
        </p:blipFill>
        <p:spPr>
          <a:xfrm>
            <a:off x="469322" y="480060"/>
            <a:ext cx="1521405" cy="5897880"/>
          </a:xfrm>
          <a:prstGeom prst="rect">
            <a:avLst/>
          </a:prstGeom>
        </p:spPr>
      </p:pic>
      <p:sp>
        <p:nvSpPr>
          <p:cNvPr id="9" name="Tekstvak 8">
            <a:extLst>
              <a:ext uri="{FF2B5EF4-FFF2-40B4-BE49-F238E27FC236}">
                <a16:creationId xmlns:a16="http://schemas.microsoft.com/office/drawing/2014/main" id="{A64642B9-7E64-416A-A0E9-649602E6C721}"/>
              </a:ext>
            </a:extLst>
          </p:cNvPr>
          <p:cNvSpPr txBox="1"/>
          <p:nvPr/>
        </p:nvSpPr>
        <p:spPr>
          <a:xfrm>
            <a:off x="1990725" y="353158"/>
            <a:ext cx="9279802" cy="707886"/>
          </a:xfrm>
          <a:prstGeom prst="rect">
            <a:avLst/>
          </a:prstGeom>
          <a:noFill/>
        </p:spPr>
        <p:txBody>
          <a:bodyPr wrap="square" rtlCol="0">
            <a:spAutoFit/>
          </a:bodyPr>
          <a:lstStyle/>
          <a:p>
            <a:r>
              <a:rPr lang="nl-NL" sz="4000" b="1" u="sng" dirty="0">
                <a:latin typeface="Amasis MT Pro Medium" panose="02040604050005020304" pitchFamily="18" charset="0"/>
              </a:rPr>
              <a:t>Raadgevende stem</a:t>
            </a:r>
          </a:p>
        </p:txBody>
      </p:sp>
      <p:sp>
        <p:nvSpPr>
          <p:cNvPr id="5" name="Tekstvak 4">
            <a:extLst>
              <a:ext uri="{FF2B5EF4-FFF2-40B4-BE49-F238E27FC236}">
                <a16:creationId xmlns:a16="http://schemas.microsoft.com/office/drawing/2014/main" id="{82F8060E-A2EB-F41A-0DE9-1278CF34E330}"/>
              </a:ext>
            </a:extLst>
          </p:cNvPr>
          <p:cNvSpPr txBox="1"/>
          <p:nvPr/>
        </p:nvSpPr>
        <p:spPr>
          <a:xfrm>
            <a:off x="1990726" y="934142"/>
            <a:ext cx="10201273" cy="5970865"/>
          </a:xfrm>
          <a:prstGeom prst="rect">
            <a:avLst/>
          </a:prstGeom>
          <a:noFill/>
        </p:spPr>
        <p:txBody>
          <a:bodyPr wrap="square" rtlCol="0">
            <a:spAutoFit/>
          </a:bodyPr>
          <a:lstStyle/>
          <a:p>
            <a:pPr algn="l"/>
            <a:endParaRPr lang="nl-NL" sz="1800" b="0" i="0" u="none" strike="noStrike" baseline="0" dirty="0">
              <a:solidFill>
                <a:srgbClr val="000000"/>
              </a:solidFill>
              <a:latin typeface="Verdana" panose="020B0604030504040204" pitchFamily="34" charset="0"/>
            </a:endParaRPr>
          </a:p>
          <a:p>
            <a:r>
              <a:rPr lang="nl-NL" sz="2800" dirty="0"/>
              <a:t>Bij een vereniging en coöperatie heeft een bestuurder of  commissaris de gelegenheid om bij een algemene ledenvergadering (ALV):</a:t>
            </a:r>
          </a:p>
          <a:p>
            <a:pPr marL="742950" lvl="1" indent="-285750">
              <a:buFont typeface="Arial" panose="020B0604020202020204" pitchFamily="34" charset="0"/>
              <a:buChar char="•"/>
            </a:pPr>
            <a:r>
              <a:rPr lang="nl-NL" sz="2800" dirty="0"/>
              <a:t>Een advies te geven aan de leden</a:t>
            </a:r>
          </a:p>
          <a:p>
            <a:pPr marL="742950" lvl="1" indent="-285750">
              <a:buFont typeface="Arial" panose="020B0604020202020204" pitchFamily="34" charset="0"/>
              <a:buChar char="•"/>
            </a:pPr>
            <a:r>
              <a:rPr lang="nl-NL" sz="2800" dirty="0"/>
              <a:t>Inhoudelijk te reageren op een voorgesteld besluit</a:t>
            </a:r>
          </a:p>
          <a:p>
            <a:endParaRPr lang="nl-NL" sz="2800" dirty="0"/>
          </a:p>
          <a:p>
            <a:pPr marL="285750" indent="-285750">
              <a:buFont typeface="Arial" panose="020B0604020202020204" pitchFamily="34" charset="0"/>
              <a:buChar char="•"/>
            </a:pPr>
            <a:r>
              <a:rPr lang="nl-NL" sz="2800" dirty="0"/>
              <a:t>Verplicht om bestuurders / commissarissen een raadgevende stem te geven</a:t>
            </a:r>
          </a:p>
          <a:p>
            <a:pPr marL="285750" indent="-285750">
              <a:buFont typeface="Arial" panose="020B0604020202020204" pitchFamily="34" charset="0"/>
              <a:buChar char="•"/>
            </a:pPr>
            <a:endParaRPr lang="nl-NL" sz="2800" dirty="0"/>
          </a:p>
          <a:p>
            <a:pPr marL="285750" indent="-285750">
              <a:buFont typeface="Arial" panose="020B0604020202020204" pitchFamily="34" charset="0"/>
              <a:buChar char="•"/>
            </a:pPr>
            <a:r>
              <a:rPr lang="nl-NL" sz="2800" dirty="0"/>
              <a:t>Relevant bij missstanden, conflicten, hoor en wederhoor</a:t>
            </a:r>
          </a:p>
          <a:p>
            <a:pPr marL="285750" indent="-285750">
              <a:buFont typeface="Arial" panose="020B0604020202020204" pitchFamily="34" charset="0"/>
              <a:buChar char="•"/>
            </a:pPr>
            <a:endParaRPr lang="nl-NL" sz="2800" dirty="0"/>
          </a:p>
          <a:p>
            <a:pPr marL="285750" indent="-285750">
              <a:buFont typeface="Arial" panose="020B0604020202020204" pitchFamily="34" charset="0"/>
              <a:buChar char="•"/>
            </a:pPr>
            <a:r>
              <a:rPr lang="nl-NL" sz="2800" dirty="0"/>
              <a:t>Kans niet geboden: rechter kan besluiten ALV te vernietigen</a:t>
            </a:r>
          </a:p>
        </p:txBody>
      </p:sp>
    </p:spTree>
    <p:extLst>
      <p:ext uri="{BB962C8B-B14F-4D97-AF65-F5344CB8AC3E}">
        <p14:creationId xmlns:p14="http://schemas.microsoft.com/office/powerpoint/2010/main" val="1754709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F21B6B3-61A2-4C2D-810F-C2292AFC7F4D}"/>
              </a:ext>
            </a:extLst>
          </p:cNvPr>
          <p:cNvPicPr>
            <a:picLocks noChangeAspect="1"/>
          </p:cNvPicPr>
          <p:nvPr/>
        </p:nvPicPr>
        <p:blipFill>
          <a:blip r:embed="rId3"/>
          <a:srcRect/>
          <a:stretch/>
        </p:blipFill>
        <p:spPr>
          <a:xfrm>
            <a:off x="469322" y="480060"/>
            <a:ext cx="1521405" cy="5897880"/>
          </a:xfrm>
          <a:prstGeom prst="rect">
            <a:avLst/>
          </a:prstGeom>
        </p:spPr>
      </p:pic>
      <p:sp>
        <p:nvSpPr>
          <p:cNvPr id="9" name="Tekstvak 8">
            <a:extLst>
              <a:ext uri="{FF2B5EF4-FFF2-40B4-BE49-F238E27FC236}">
                <a16:creationId xmlns:a16="http://schemas.microsoft.com/office/drawing/2014/main" id="{A64642B9-7E64-416A-A0E9-649602E6C721}"/>
              </a:ext>
            </a:extLst>
          </p:cNvPr>
          <p:cNvSpPr txBox="1"/>
          <p:nvPr/>
        </p:nvSpPr>
        <p:spPr>
          <a:xfrm>
            <a:off x="1990727" y="480060"/>
            <a:ext cx="10152436" cy="707886"/>
          </a:xfrm>
          <a:prstGeom prst="rect">
            <a:avLst/>
          </a:prstGeom>
          <a:noFill/>
        </p:spPr>
        <p:txBody>
          <a:bodyPr wrap="square" rtlCol="0">
            <a:spAutoFit/>
          </a:bodyPr>
          <a:lstStyle/>
          <a:p>
            <a:r>
              <a:rPr lang="nl-NL" sz="4000" b="1" u="sng" dirty="0">
                <a:latin typeface="Amasis MT Pro Medium" panose="02040604050005020304" pitchFamily="18" charset="0"/>
              </a:rPr>
              <a:t>Ontslag bestuurder - commissaris stichting</a:t>
            </a:r>
          </a:p>
        </p:txBody>
      </p:sp>
      <p:sp>
        <p:nvSpPr>
          <p:cNvPr id="5" name="Tekstvak 4">
            <a:extLst>
              <a:ext uri="{FF2B5EF4-FFF2-40B4-BE49-F238E27FC236}">
                <a16:creationId xmlns:a16="http://schemas.microsoft.com/office/drawing/2014/main" id="{82F8060E-A2EB-F41A-0DE9-1278CF34E330}"/>
              </a:ext>
            </a:extLst>
          </p:cNvPr>
          <p:cNvSpPr txBox="1"/>
          <p:nvPr/>
        </p:nvSpPr>
        <p:spPr>
          <a:xfrm>
            <a:off x="1990726" y="1291330"/>
            <a:ext cx="10152435" cy="3816429"/>
          </a:xfrm>
          <a:prstGeom prst="rect">
            <a:avLst/>
          </a:prstGeom>
          <a:noFill/>
        </p:spPr>
        <p:txBody>
          <a:bodyPr wrap="square" rtlCol="0">
            <a:spAutoFit/>
          </a:bodyPr>
          <a:lstStyle/>
          <a:p>
            <a:pPr algn="l"/>
            <a:endParaRPr lang="nl-NL" sz="1800" b="0" i="0" u="none" strike="noStrike" baseline="0" dirty="0">
              <a:solidFill>
                <a:srgbClr val="000000"/>
              </a:solidFill>
              <a:latin typeface="Arial Nova" panose="020B0504020202020204" pitchFamily="34" charset="0"/>
            </a:endParaRPr>
          </a:p>
          <a:p>
            <a:pPr marL="285750" indent="-285750">
              <a:buFont typeface="Arial" panose="020B0604020202020204" pitchFamily="34" charset="0"/>
              <a:buChar char="•"/>
            </a:pPr>
            <a:r>
              <a:rPr lang="nl-NL" sz="2800" b="0" i="0" u="none" strike="noStrike" baseline="0" dirty="0"/>
              <a:t>De rechtbank kan een bestuurder - commissaris van een stichting ontslaan wegens:</a:t>
            </a:r>
          </a:p>
          <a:p>
            <a:pPr marL="742950" lvl="1" indent="-285750">
              <a:buFont typeface="Arial" panose="020B0604020202020204" pitchFamily="34" charset="0"/>
              <a:buChar char="•"/>
            </a:pPr>
            <a:r>
              <a:rPr lang="nl-NL" sz="2800" b="0" i="0" u="none" strike="noStrike" baseline="0" dirty="0"/>
              <a:t>Taakverwaarlozing of andere gewichtige redenen;</a:t>
            </a:r>
          </a:p>
          <a:p>
            <a:pPr marL="742950" lvl="1" indent="-285750">
              <a:buFont typeface="Arial" panose="020B0604020202020204" pitchFamily="34" charset="0"/>
              <a:buChar char="•"/>
            </a:pPr>
            <a:r>
              <a:rPr lang="nl-NL" sz="2800" dirty="0"/>
              <a:t>I</a:t>
            </a:r>
            <a:r>
              <a:rPr lang="nl-NL" sz="2800" b="0" i="0" u="none" strike="noStrike" baseline="0" dirty="0"/>
              <a:t>ngrijpende wijziging van omstandigheden op grond waarvan voortdurend bestuurder-/</a:t>
            </a:r>
            <a:r>
              <a:rPr lang="nl-NL" sz="2800" b="0" i="0" u="none" strike="noStrike" baseline="0" dirty="0" err="1"/>
              <a:t>commissarisschap</a:t>
            </a:r>
            <a:r>
              <a:rPr lang="nl-NL" sz="2800" b="0" i="0" u="none" strike="noStrike" baseline="0" dirty="0"/>
              <a:t> redelijkerwijs niet kan worden geduld; of</a:t>
            </a:r>
          </a:p>
          <a:p>
            <a:pPr marL="742950" lvl="1" indent="-285750">
              <a:buFont typeface="Arial" panose="020B0604020202020204" pitchFamily="34" charset="0"/>
              <a:buChar char="•"/>
            </a:pPr>
            <a:r>
              <a:rPr lang="nl-NL" sz="2800" dirty="0"/>
              <a:t>H</a:t>
            </a:r>
            <a:r>
              <a:rPr lang="nl-NL" sz="2800" b="0" i="0" u="none" strike="noStrike" baseline="0" dirty="0"/>
              <a:t>et niet voldoen aan een bevel van de voorzieningenrechter.</a:t>
            </a:r>
          </a:p>
        </p:txBody>
      </p:sp>
    </p:spTree>
    <p:extLst>
      <p:ext uri="{BB962C8B-B14F-4D97-AF65-F5344CB8AC3E}">
        <p14:creationId xmlns:p14="http://schemas.microsoft.com/office/powerpoint/2010/main" val="1848639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F21B6B3-61A2-4C2D-810F-C2292AFC7F4D}"/>
              </a:ext>
            </a:extLst>
          </p:cNvPr>
          <p:cNvPicPr>
            <a:picLocks noChangeAspect="1"/>
          </p:cNvPicPr>
          <p:nvPr/>
        </p:nvPicPr>
        <p:blipFill>
          <a:blip r:embed="rId3"/>
          <a:srcRect/>
          <a:stretch/>
        </p:blipFill>
        <p:spPr>
          <a:xfrm>
            <a:off x="469322" y="480060"/>
            <a:ext cx="1521405" cy="5897880"/>
          </a:xfrm>
          <a:prstGeom prst="rect">
            <a:avLst/>
          </a:prstGeom>
        </p:spPr>
      </p:pic>
      <p:sp>
        <p:nvSpPr>
          <p:cNvPr id="9" name="Tekstvak 8">
            <a:extLst>
              <a:ext uri="{FF2B5EF4-FFF2-40B4-BE49-F238E27FC236}">
                <a16:creationId xmlns:a16="http://schemas.microsoft.com/office/drawing/2014/main" id="{A64642B9-7E64-416A-A0E9-649602E6C721}"/>
              </a:ext>
            </a:extLst>
          </p:cNvPr>
          <p:cNvSpPr txBox="1"/>
          <p:nvPr/>
        </p:nvSpPr>
        <p:spPr>
          <a:xfrm>
            <a:off x="2212863" y="480060"/>
            <a:ext cx="9702911" cy="707886"/>
          </a:xfrm>
          <a:prstGeom prst="rect">
            <a:avLst/>
          </a:prstGeom>
          <a:noFill/>
        </p:spPr>
        <p:txBody>
          <a:bodyPr wrap="square" rtlCol="0">
            <a:spAutoFit/>
          </a:bodyPr>
          <a:lstStyle/>
          <a:p>
            <a:r>
              <a:rPr lang="nl-NL" sz="4000" b="1" u="sng" dirty="0">
                <a:latin typeface="Amasis MT Pro Medium" panose="02040604050005020304" pitchFamily="18" charset="0"/>
              </a:rPr>
              <a:t>Wat kunt u van deze avond verwachten?</a:t>
            </a:r>
          </a:p>
        </p:txBody>
      </p:sp>
      <p:sp>
        <p:nvSpPr>
          <p:cNvPr id="10" name="Tekstvak 9">
            <a:extLst>
              <a:ext uri="{FF2B5EF4-FFF2-40B4-BE49-F238E27FC236}">
                <a16:creationId xmlns:a16="http://schemas.microsoft.com/office/drawing/2014/main" id="{135F8FF7-641F-4920-B37D-23E0CBC14533}"/>
              </a:ext>
            </a:extLst>
          </p:cNvPr>
          <p:cNvSpPr txBox="1"/>
          <p:nvPr/>
        </p:nvSpPr>
        <p:spPr>
          <a:xfrm>
            <a:off x="2212863" y="1533465"/>
            <a:ext cx="10201273" cy="5324535"/>
          </a:xfrm>
          <a:prstGeom prst="rect">
            <a:avLst/>
          </a:prstGeom>
          <a:noFill/>
        </p:spPr>
        <p:txBody>
          <a:bodyPr wrap="square" rtlCol="0" anchor="ctr">
            <a:spAutoFit/>
          </a:bodyPr>
          <a:lstStyle/>
          <a:p>
            <a:pPr marL="285750" indent="-285750">
              <a:lnSpc>
                <a:spcPct val="150000"/>
              </a:lnSpc>
              <a:buFont typeface="Arial" panose="020B0604020202020204" pitchFamily="34" charset="0"/>
              <a:buChar char="•"/>
            </a:pPr>
            <a:r>
              <a:rPr lang="nl-NL" sz="2800" dirty="0">
                <a:latin typeface="Mangal" panose="02040503050203030202" pitchFamily="18" charset="0"/>
                <a:cs typeface="Mangal" panose="02040503050203030202" pitchFamily="18" charset="0"/>
              </a:rPr>
              <a:t>Waarom de WBTR er is gekomen ……. </a:t>
            </a:r>
          </a:p>
          <a:p>
            <a:pPr marL="285750" indent="-285750">
              <a:lnSpc>
                <a:spcPct val="150000"/>
              </a:lnSpc>
              <a:buFont typeface="Arial" panose="020B0604020202020204" pitchFamily="34" charset="0"/>
              <a:buChar char="•"/>
            </a:pPr>
            <a:r>
              <a:rPr lang="nl-NL" sz="2800" dirty="0">
                <a:latin typeface="Mangal" panose="02040503050203030202" pitchFamily="18" charset="0"/>
                <a:cs typeface="Mangal" panose="02040503050203030202" pitchFamily="18" charset="0"/>
              </a:rPr>
              <a:t>Belangrijkste kenmerken van de WBTR</a:t>
            </a:r>
          </a:p>
          <a:p>
            <a:pPr marL="285750" indent="-285750">
              <a:lnSpc>
                <a:spcPct val="150000"/>
              </a:lnSpc>
              <a:buFont typeface="Arial" panose="020B0604020202020204" pitchFamily="34" charset="0"/>
              <a:buChar char="•"/>
            </a:pPr>
            <a:r>
              <a:rPr lang="nl-NL" sz="2800" dirty="0">
                <a:latin typeface="Mangal" panose="02040503050203030202" pitchFamily="18" charset="0"/>
                <a:cs typeface="Mangal" panose="02040503050203030202" pitchFamily="18" charset="0"/>
              </a:rPr>
              <a:t>Hoe beïnvloedt de WBTR Verenigingen en Stichtingen?</a:t>
            </a:r>
          </a:p>
          <a:p>
            <a:pPr marL="285750" indent="-285750">
              <a:lnSpc>
                <a:spcPct val="150000"/>
              </a:lnSpc>
              <a:buFont typeface="Arial" panose="020B0604020202020204" pitchFamily="34" charset="0"/>
              <a:buChar char="•"/>
            </a:pPr>
            <a:r>
              <a:rPr lang="nl-NL" sz="2800" dirty="0">
                <a:latin typeface="Mangal" panose="02040503050203030202" pitchFamily="18" charset="0"/>
                <a:cs typeface="Mangal" panose="02040503050203030202" pitchFamily="18" charset="0"/>
              </a:rPr>
              <a:t>Stappen om te voldoen aan de WBTR</a:t>
            </a:r>
          </a:p>
          <a:p>
            <a:pPr marL="285750" indent="-285750">
              <a:lnSpc>
                <a:spcPct val="150000"/>
              </a:lnSpc>
              <a:buFont typeface="Arial" panose="020B0604020202020204" pitchFamily="34" charset="0"/>
              <a:buChar char="•"/>
            </a:pPr>
            <a:r>
              <a:rPr lang="nl-NL" sz="2800" dirty="0">
                <a:latin typeface="Mangal" panose="02040503050203030202" pitchFamily="18" charset="0"/>
                <a:cs typeface="Mangal" panose="02040503050203030202" pitchFamily="18" charset="0"/>
              </a:rPr>
              <a:t>Voorbeelden </a:t>
            </a:r>
          </a:p>
          <a:p>
            <a:pPr marL="285750" indent="-285750">
              <a:lnSpc>
                <a:spcPct val="150000"/>
              </a:lnSpc>
              <a:buFont typeface="Arial" panose="020B0604020202020204" pitchFamily="34" charset="0"/>
              <a:buChar char="•"/>
            </a:pPr>
            <a:r>
              <a:rPr lang="nl-NL" sz="2800" dirty="0">
                <a:latin typeface="Mangal" panose="02040503050203030202" pitchFamily="18" charset="0"/>
                <a:cs typeface="Mangal" panose="02040503050203030202" pitchFamily="18" charset="0"/>
              </a:rPr>
              <a:t>Vragen en Discussie</a:t>
            </a:r>
          </a:p>
          <a:p>
            <a:pPr marL="285750" indent="-285750">
              <a:lnSpc>
                <a:spcPct val="150000"/>
              </a:lnSpc>
              <a:buFont typeface="Arial" panose="020B0604020202020204" pitchFamily="34" charset="0"/>
              <a:buChar char="•"/>
            </a:pPr>
            <a:r>
              <a:rPr lang="nl-NL" sz="2800" dirty="0">
                <a:latin typeface="Mangal" panose="02040503050203030202" pitchFamily="18" charset="0"/>
                <a:cs typeface="Mangal" panose="02040503050203030202" pitchFamily="18" charset="0"/>
              </a:rPr>
              <a:t>Afsluiting</a:t>
            </a:r>
          </a:p>
          <a:p>
            <a:endParaRPr lang="nl-NL" sz="2800" dirty="0">
              <a:latin typeface="Comic Sans MS" panose="030F0702030302020204" pitchFamily="66" charset="0"/>
            </a:endParaRPr>
          </a:p>
          <a:p>
            <a:pPr marL="285750" indent="-285750">
              <a:buFont typeface="Courier New" panose="02070309020205020404" pitchFamily="49" charset="0"/>
              <a:buChar char="o"/>
            </a:pPr>
            <a:endParaRPr lang="nl-NL" dirty="0"/>
          </a:p>
        </p:txBody>
      </p:sp>
    </p:spTree>
    <p:extLst>
      <p:ext uri="{BB962C8B-B14F-4D97-AF65-F5344CB8AC3E}">
        <p14:creationId xmlns:p14="http://schemas.microsoft.com/office/powerpoint/2010/main" val="2650890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F21B6B3-61A2-4C2D-810F-C2292AFC7F4D}"/>
              </a:ext>
            </a:extLst>
          </p:cNvPr>
          <p:cNvPicPr>
            <a:picLocks noChangeAspect="1"/>
          </p:cNvPicPr>
          <p:nvPr/>
        </p:nvPicPr>
        <p:blipFill>
          <a:blip r:embed="rId3"/>
          <a:srcRect/>
          <a:stretch/>
        </p:blipFill>
        <p:spPr>
          <a:xfrm>
            <a:off x="469322" y="480060"/>
            <a:ext cx="1521405" cy="5897880"/>
          </a:xfrm>
          <a:prstGeom prst="rect">
            <a:avLst/>
          </a:prstGeom>
        </p:spPr>
      </p:pic>
      <p:sp>
        <p:nvSpPr>
          <p:cNvPr id="9" name="Tekstvak 8">
            <a:extLst>
              <a:ext uri="{FF2B5EF4-FFF2-40B4-BE49-F238E27FC236}">
                <a16:creationId xmlns:a16="http://schemas.microsoft.com/office/drawing/2014/main" id="{A64642B9-7E64-416A-A0E9-649602E6C721}"/>
              </a:ext>
            </a:extLst>
          </p:cNvPr>
          <p:cNvSpPr txBox="1"/>
          <p:nvPr/>
        </p:nvSpPr>
        <p:spPr>
          <a:xfrm>
            <a:off x="2377644" y="292109"/>
            <a:ext cx="9279802" cy="707886"/>
          </a:xfrm>
          <a:prstGeom prst="rect">
            <a:avLst/>
          </a:prstGeom>
          <a:noFill/>
        </p:spPr>
        <p:txBody>
          <a:bodyPr wrap="square" rtlCol="0">
            <a:spAutoFit/>
          </a:bodyPr>
          <a:lstStyle/>
          <a:p>
            <a:r>
              <a:rPr lang="nl-NL" sz="4000" b="1" u="sng" dirty="0">
                <a:latin typeface="Amasis MT Pro Medium" panose="02040604050005020304" pitchFamily="18" charset="0"/>
              </a:rPr>
              <a:t>Interne borging en statuten</a:t>
            </a:r>
          </a:p>
        </p:txBody>
      </p:sp>
      <p:sp>
        <p:nvSpPr>
          <p:cNvPr id="5" name="Tekstvak 4">
            <a:extLst>
              <a:ext uri="{FF2B5EF4-FFF2-40B4-BE49-F238E27FC236}">
                <a16:creationId xmlns:a16="http://schemas.microsoft.com/office/drawing/2014/main" id="{82F8060E-A2EB-F41A-0DE9-1278CF34E330}"/>
              </a:ext>
            </a:extLst>
          </p:cNvPr>
          <p:cNvSpPr txBox="1"/>
          <p:nvPr/>
        </p:nvSpPr>
        <p:spPr>
          <a:xfrm>
            <a:off x="1990727" y="1434205"/>
            <a:ext cx="10053636" cy="5386090"/>
          </a:xfrm>
          <a:prstGeom prst="rect">
            <a:avLst/>
          </a:prstGeom>
          <a:noFill/>
        </p:spPr>
        <p:txBody>
          <a:bodyPr wrap="square" rtlCol="0">
            <a:spAutoFit/>
          </a:bodyPr>
          <a:lstStyle/>
          <a:p>
            <a:pPr marL="571500" indent="-571500">
              <a:buFont typeface="Arial" panose="020B0604020202020204" pitchFamily="34" charset="0"/>
              <a:buChar char="•"/>
            </a:pPr>
            <a:r>
              <a:rPr lang="nl-NL" sz="2800" dirty="0"/>
              <a:t>Men moet duidelijke interne regels en procedures hebben om goed bestuur en toezicht te waarborgen.</a:t>
            </a:r>
          </a:p>
          <a:p>
            <a:pPr marL="571500" indent="-571500">
              <a:buFont typeface="Arial" panose="020B0604020202020204" pitchFamily="34" charset="0"/>
              <a:buChar char="•"/>
            </a:pPr>
            <a:r>
              <a:rPr lang="nl-NL" sz="2800" dirty="0"/>
              <a:t>Er moeten maatregelen zijn om belangenverstrengeling te voorkomen. </a:t>
            </a:r>
          </a:p>
          <a:p>
            <a:endParaRPr lang="nl-NL" sz="2800" dirty="0"/>
          </a:p>
          <a:p>
            <a:endParaRPr lang="nl-NL" sz="2800" dirty="0"/>
          </a:p>
          <a:p>
            <a:pPr marL="571500" indent="-571500">
              <a:buFont typeface="Arial" panose="020B0604020202020204" pitchFamily="34" charset="0"/>
              <a:buChar char="•"/>
            </a:pPr>
            <a:r>
              <a:rPr lang="nl-NL" sz="2800" dirty="0"/>
              <a:t>Statuten moeten worden aangepast aan de nieuwe eisen van de WBTR.</a:t>
            </a:r>
          </a:p>
          <a:p>
            <a:pPr marL="571500" indent="-571500">
              <a:buFont typeface="Arial" panose="020B0604020202020204" pitchFamily="34" charset="0"/>
              <a:buChar char="•"/>
            </a:pPr>
            <a:r>
              <a:rPr lang="nl-NL" sz="2800" dirty="0"/>
              <a:t>Duidelijke regels voor de benoeming en het ontslag van bestuurders en commissarissen moeten worden opgenomen in de statuten.</a:t>
            </a:r>
          </a:p>
          <a:p>
            <a:endParaRPr lang="nl-NL" sz="1800" b="1" dirty="0"/>
          </a:p>
          <a:p>
            <a:pPr algn="l"/>
            <a:endParaRPr lang="nl-NL" sz="1800" b="0" i="0" u="none" strike="noStrike" baseline="0" dirty="0">
              <a:solidFill>
                <a:srgbClr val="000000"/>
              </a:solidFill>
              <a:latin typeface="Arial Nova" panose="020B0504020202020204" pitchFamily="34" charset="0"/>
            </a:endParaRPr>
          </a:p>
        </p:txBody>
      </p:sp>
    </p:spTree>
    <p:extLst>
      <p:ext uri="{BB962C8B-B14F-4D97-AF65-F5344CB8AC3E}">
        <p14:creationId xmlns:p14="http://schemas.microsoft.com/office/powerpoint/2010/main" val="2257707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F21B6B3-61A2-4C2D-810F-C2292AFC7F4D}"/>
              </a:ext>
            </a:extLst>
          </p:cNvPr>
          <p:cNvPicPr>
            <a:picLocks noChangeAspect="1"/>
          </p:cNvPicPr>
          <p:nvPr/>
        </p:nvPicPr>
        <p:blipFill>
          <a:blip r:embed="rId3"/>
          <a:srcRect/>
          <a:stretch/>
        </p:blipFill>
        <p:spPr>
          <a:xfrm>
            <a:off x="469322" y="480060"/>
            <a:ext cx="1521405" cy="5897880"/>
          </a:xfrm>
          <a:prstGeom prst="rect">
            <a:avLst/>
          </a:prstGeom>
        </p:spPr>
      </p:pic>
      <p:sp>
        <p:nvSpPr>
          <p:cNvPr id="9" name="Tekstvak 8">
            <a:extLst>
              <a:ext uri="{FF2B5EF4-FFF2-40B4-BE49-F238E27FC236}">
                <a16:creationId xmlns:a16="http://schemas.microsoft.com/office/drawing/2014/main" id="{A64642B9-7E64-416A-A0E9-649602E6C721}"/>
              </a:ext>
            </a:extLst>
          </p:cNvPr>
          <p:cNvSpPr txBox="1"/>
          <p:nvPr/>
        </p:nvSpPr>
        <p:spPr>
          <a:xfrm>
            <a:off x="2241220" y="480060"/>
            <a:ext cx="9279802" cy="707886"/>
          </a:xfrm>
          <a:prstGeom prst="rect">
            <a:avLst/>
          </a:prstGeom>
          <a:noFill/>
        </p:spPr>
        <p:txBody>
          <a:bodyPr wrap="square" rtlCol="0">
            <a:spAutoFit/>
          </a:bodyPr>
          <a:lstStyle/>
          <a:p>
            <a:r>
              <a:rPr lang="nl-NL" sz="4000" b="1" u="sng" dirty="0">
                <a:latin typeface="Amasis MT Pro Medium" panose="02040604050005020304" pitchFamily="18" charset="0"/>
              </a:rPr>
              <a:t>WBTR samengevat:</a:t>
            </a:r>
          </a:p>
        </p:txBody>
      </p:sp>
      <p:sp>
        <p:nvSpPr>
          <p:cNvPr id="5" name="Tekstvak 4">
            <a:extLst>
              <a:ext uri="{FF2B5EF4-FFF2-40B4-BE49-F238E27FC236}">
                <a16:creationId xmlns:a16="http://schemas.microsoft.com/office/drawing/2014/main" id="{82F8060E-A2EB-F41A-0DE9-1278CF34E330}"/>
              </a:ext>
            </a:extLst>
          </p:cNvPr>
          <p:cNvSpPr txBox="1"/>
          <p:nvPr/>
        </p:nvSpPr>
        <p:spPr>
          <a:xfrm>
            <a:off x="2241220" y="1519930"/>
            <a:ext cx="9481458" cy="5109091"/>
          </a:xfrm>
          <a:prstGeom prst="rect">
            <a:avLst/>
          </a:prstGeom>
          <a:noFill/>
        </p:spPr>
        <p:txBody>
          <a:bodyPr wrap="square" rtlCol="0">
            <a:spAutoFit/>
          </a:bodyPr>
          <a:lstStyle/>
          <a:p>
            <a:pPr marL="457200" indent="-457200" algn="l">
              <a:buFont typeface="Arial" panose="020B0604020202020204" pitchFamily="34" charset="0"/>
              <a:buChar char="•"/>
            </a:pPr>
            <a:r>
              <a:rPr lang="nl-NL" sz="2800" dirty="0"/>
              <a:t>Betere regels voor bestuur en toezicht</a:t>
            </a:r>
          </a:p>
          <a:p>
            <a:pPr marL="457200" indent="-457200" algn="l">
              <a:buFont typeface="Arial" panose="020B0604020202020204" pitchFamily="34" charset="0"/>
              <a:buChar char="•"/>
            </a:pPr>
            <a:endParaRPr lang="nl-NL" sz="2800" dirty="0"/>
          </a:p>
          <a:p>
            <a:pPr marL="457200" indent="-457200" algn="l">
              <a:buFont typeface="Arial" panose="020B0604020202020204" pitchFamily="34" charset="0"/>
              <a:buChar char="•"/>
            </a:pPr>
            <a:r>
              <a:rPr lang="nl-NL" sz="2800" dirty="0"/>
              <a:t>Nieuwe regels voor statuten</a:t>
            </a:r>
          </a:p>
          <a:p>
            <a:pPr marL="457200" indent="-457200" algn="l">
              <a:buFont typeface="Arial" panose="020B0604020202020204" pitchFamily="34" charset="0"/>
              <a:buChar char="•"/>
            </a:pPr>
            <a:endParaRPr lang="nl-NL" sz="2800" dirty="0"/>
          </a:p>
          <a:p>
            <a:pPr marL="457200" indent="-457200" algn="l">
              <a:buFont typeface="Arial" panose="020B0604020202020204" pitchFamily="34" charset="0"/>
              <a:buChar char="•"/>
            </a:pPr>
            <a:r>
              <a:rPr lang="nl-NL" sz="2800" dirty="0"/>
              <a:t>Voorkomen van belangenverstrengeling</a:t>
            </a:r>
          </a:p>
          <a:p>
            <a:pPr marL="457200" indent="-457200" algn="l">
              <a:buFont typeface="Arial" panose="020B0604020202020204" pitchFamily="34" charset="0"/>
              <a:buChar char="•"/>
            </a:pPr>
            <a:endParaRPr lang="nl-NL" sz="2800" dirty="0"/>
          </a:p>
          <a:p>
            <a:pPr marL="457200" indent="-457200" algn="l">
              <a:buFont typeface="Arial" panose="020B0604020202020204" pitchFamily="34" charset="0"/>
              <a:buChar char="•"/>
            </a:pPr>
            <a:r>
              <a:rPr lang="nl-NL" sz="2800" dirty="0"/>
              <a:t>Rechter kan ingrijpen</a:t>
            </a:r>
          </a:p>
          <a:p>
            <a:pPr marL="457200" indent="-457200" algn="l">
              <a:buFont typeface="Arial" panose="020B0604020202020204" pitchFamily="34" charset="0"/>
              <a:buChar char="•"/>
            </a:pPr>
            <a:endParaRPr lang="nl-NL" sz="2800" dirty="0"/>
          </a:p>
          <a:p>
            <a:pPr marL="457200" indent="-457200" algn="l">
              <a:buFont typeface="Arial" panose="020B0604020202020204" pitchFamily="34" charset="0"/>
              <a:buChar char="•"/>
            </a:pPr>
            <a:r>
              <a:rPr lang="nl-NL" sz="2800" dirty="0"/>
              <a:t>Transparantie en verantwoording</a:t>
            </a:r>
          </a:p>
          <a:p>
            <a:pPr marL="457200" indent="-457200" algn="l">
              <a:buFont typeface="Arial" panose="020B0604020202020204" pitchFamily="34" charset="0"/>
              <a:buChar char="•"/>
            </a:pPr>
            <a:endParaRPr lang="nl-NL" sz="2800" dirty="0"/>
          </a:p>
          <a:p>
            <a:pPr marL="457200" indent="-457200" algn="l">
              <a:buFont typeface="Arial" panose="020B0604020202020204" pitchFamily="34" charset="0"/>
              <a:buChar char="•"/>
            </a:pPr>
            <a:r>
              <a:rPr lang="nl-NL" sz="2800" dirty="0"/>
              <a:t>Intern toezicht</a:t>
            </a:r>
          </a:p>
          <a:p>
            <a:pPr algn="l"/>
            <a:endParaRPr lang="nl-NL" sz="1800" b="0" i="0" u="none" strike="noStrike" baseline="0" dirty="0">
              <a:solidFill>
                <a:srgbClr val="000000"/>
              </a:solidFill>
              <a:latin typeface="Arial Nova" panose="020B0504020202020204" pitchFamily="34" charset="0"/>
            </a:endParaRPr>
          </a:p>
        </p:txBody>
      </p:sp>
    </p:spTree>
    <p:extLst>
      <p:ext uri="{BB962C8B-B14F-4D97-AF65-F5344CB8AC3E}">
        <p14:creationId xmlns:p14="http://schemas.microsoft.com/office/powerpoint/2010/main" val="3998731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F21B6B3-61A2-4C2D-810F-C2292AFC7F4D}"/>
              </a:ext>
            </a:extLst>
          </p:cNvPr>
          <p:cNvPicPr>
            <a:picLocks noChangeAspect="1"/>
          </p:cNvPicPr>
          <p:nvPr/>
        </p:nvPicPr>
        <p:blipFill>
          <a:blip r:embed="rId3"/>
          <a:srcRect/>
          <a:stretch/>
        </p:blipFill>
        <p:spPr>
          <a:xfrm>
            <a:off x="469322" y="480060"/>
            <a:ext cx="1521405" cy="5897880"/>
          </a:xfrm>
          <a:prstGeom prst="rect">
            <a:avLst/>
          </a:prstGeom>
        </p:spPr>
      </p:pic>
      <p:sp>
        <p:nvSpPr>
          <p:cNvPr id="9" name="Tekstvak 8">
            <a:extLst>
              <a:ext uri="{FF2B5EF4-FFF2-40B4-BE49-F238E27FC236}">
                <a16:creationId xmlns:a16="http://schemas.microsoft.com/office/drawing/2014/main" id="{A64642B9-7E64-416A-A0E9-649602E6C721}"/>
              </a:ext>
            </a:extLst>
          </p:cNvPr>
          <p:cNvSpPr txBox="1"/>
          <p:nvPr/>
        </p:nvSpPr>
        <p:spPr>
          <a:xfrm>
            <a:off x="2241220" y="480060"/>
            <a:ext cx="9279802" cy="707886"/>
          </a:xfrm>
          <a:prstGeom prst="rect">
            <a:avLst/>
          </a:prstGeom>
          <a:noFill/>
        </p:spPr>
        <p:txBody>
          <a:bodyPr wrap="square" rtlCol="0">
            <a:spAutoFit/>
          </a:bodyPr>
          <a:lstStyle/>
          <a:p>
            <a:r>
              <a:rPr lang="nl-NL" sz="4000" b="1" u="sng" dirty="0">
                <a:latin typeface="Amasis MT Pro Medium" panose="02040604050005020304" pitchFamily="18" charset="0"/>
              </a:rPr>
              <a:t>Waarom is dit zo belangrijk? </a:t>
            </a:r>
          </a:p>
        </p:txBody>
      </p:sp>
      <p:sp>
        <p:nvSpPr>
          <p:cNvPr id="5" name="Tekstvak 4">
            <a:extLst>
              <a:ext uri="{FF2B5EF4-FFF2-40B4-BE49-F238E27FC236}">
                <a16:creationId xmlns:a16="http://schemas.microsoft.com/office/drawing/2014/main" id="{82F8060E-A2EB-F41A-0DE9-1278CF34E330}"/>
              </a:ext>
            </a:extLst>
          </p:cNvPr>
          <p:cNvSpPr txBox="1"/>
          <p:nvPr/>
        </p:nvSpPr>
        <p:spPr>
          <a:xfrm>
            <a:off x="2369807" y="1834255"/>
            <a:ext cx="9481458" cy="4801314"/>
          </a:xfrm>
          <a:prstGeom prst="rect">
            <a:avLst/>
          </a:prstGeom>
          <a:noFill/>
        </p:spPr>
        <p:txBody>
          <a:bodyPr wrap="square" rtlCol="0">
            <a:spAutoFit/>
          </a:bodyPr>
          <a:lstStyle/>
          <a:p>
            <a:pPr algn="ctr"/>
            <a:r>
              <a:rPr lang="nl-NL" sz="3600" dirty="0">
                <a:effectLst>
                  <a:outerShdw blurRad="38100" dist="38100" dir="2700000" algn="tl">
                    <a:srgbClr val="000000">
                      <a:alpha val="43137"/>
                    </a:srgbClr>
                  </a:outerShdw>
                </a:effectLst>
              </a:rPr>
              <a:t>De WBTR zorgt ervoor dat organisaties beter werken en eerlijker zijn. </a:t>
            </a:r>
            <a:br>
              <a:rPr lang="nl-NL" sz="3600" dirty="0">
                <a:effectLst>
                  <a:outerShdw blurRad="38100" dist="38100" dir="2700000" algn="tl">
                    <a:srgbClr val="000000">
                      <a:alpha val="43137"/>
                    </a:srgbClr>
                  </a:outerShdw>
                </a:effectLst>
              </a:rPr>
            </a:br>
            <a:r>
              <a:rPr lang="nl-NL" sz="3600" dirty="0">
                <a:effectLst>
                  <a:outerShdw blurRad="38100" dist="38100" dir="2700000" algn="tl">
                    <a:srgbClr val="000000">
                      <a:alpha val="43137"/>
                    </a:srgbClr>
                  </a:outerShdw>
                </a:effectLst>
              </a:rPr>
              <a:t>Het beschermt de organisatie en de mensen die erbij betrokken zijn tegen slecht bestuur. </a:t>
            </a:r>
            <a:br>
              <a:rPr lang="nl-NL" sz="3600" dirty="0">
                <a:effectLst>
                  <a:outerShdw blurRad="38100" dist="38100" dir="2700000" algn="tl">
                    <a:srgbClr val="000000">
                      <a:alpha val="43137"/>
                    </a:srgbClr>
                  </a:outerShdw>
                </a:effectLst>
              </a:rPr>
            </a:br>
            <a:r>
              <a:rPr lang="nl-NL" sz="3600" dirty="0">
                <a:effectLst>
                  <a:outerShdw blurRad="38100" dist="38100" dir="2700000" algn="tl">
                    <a:srgbClr val="000000">
                      <a:alpha val="43137"/>
                    </a:srgbClr>
                  </a:outerShdw>
                </a:effectLst>
              </a:rPr>
              <a:t>Zo weet iedereen wat zijn of haar rol is en blijft de organisatie gezond en betrouwbaar</a:t>
            </a:r>
          </a:p>
          <a:p>
            <a:pPr algn="l"/>
            <a:endParaRPr lang="nl-NL" sz="1800" b="0" i="0" u="none" strike="noStrike" baseline="0" dirty="0">
              <a:solidFill>
                <a:srgbClr val="000000"/>
              </a:solidFill>
              <a:latin typeface="Arial Nova" panose="020B0504020202020204" pitchFamily="34" charset="0"/>
            </a:endParaRPr>
          </a:p>
        </p:txBody>
      </p:sp>
    </p:spTree>
    <p:extLst>
      <p:ext uri="{BB962C8B-B14F-4D97-AF65-F5344CB8AC3E}">
        <p14:creationId xmlns:p14="http://schemas.microsoft.com/office/powerpoint/2010/main" val="458324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F21B6B3-61A2-4C2D-810F-C2292AFC7F4D}"/>
              </a:ext>
            </a:extLst>
          </p:cNvPr>
          <p:cNvPicPr>
            <a:picLocks noChangeAspect="1"/>
          </p:cNvPicPr>
          <p:nvPr/>
        </p:nvPicPr>
        <p:blipFill>
          <a:blip r:embed="rId3"/>
          <a:srcRect/>
          <a:stretch/>
        </p:blipFill>
        <p:spPr>
          <a:xfrm>
            <a:off x="469322" y="480060"/>
            <a:ext cx="1521405" cy="5897880"/>
          </a:xfrm>
          <a:prstGeom prst="rect">
            <a:avLst/>
          </a:prstGeom>
        </p:spPr>
      </p:pic>
      <p:sp>
        <p:nvSpPr>
          <p:cNvPr id="9" name="Tekstvak 8">
            <a:extLst>
              <a:ext uri="{FF2B5EF4-FFF2-40B4-BE49-F238E27FC236}">
                <a16:creationId xmlns:a16="http://schemas.microsoft.com/office/drawing/2014/main" id="{A64642B9-7E64-416A-A0E9-649602E6C721}"/>
              </a:ext>
            </a:extLst>
          </p:cNvPr>
          <p:cNvSpPr txBox="1"/>
          <p:nvPr/>
        </p:nvSpPr>
        <p:spPr>
          <a:xfrm>
            <a:off x="2120704" y="480060"/>
            <a:ext cx="10071296" cy="707886"/>
          </a:xfrm>
          <a:prstGeom prst="rect">
            <a:avLst/>
          </a:prstGeom>
          <a:noFill/>
        </p:spPr>
        <p:txBody>
          <a:bodyPr wrap="square" rtlCol="0">
            <a:spAutoFit/>
          </a:bodyPr>
          <a:lstStyle/>
          <a:p>
            <a:r>
              <a:rPr lang="nl-NL" sz="4000" b="1" u="sng" dirty="0">
                <a:latin typeface="Amasis MT Pro Medium" panose="02040604050005020304" pitchFamily="18" charset="0"/>
              </a:rPr>
              <a:t>Hoe pak je dit aan?</a:t>
            </a:r>
          </a:p>
        </p:txBody>
      </p:sp>
      <p:sp>
        <p:nvSpPr>
          <p:cNvPr id="4" name="Tekstvak 3">
            <a:extLst>
              <a:ext uri="{FF2B5EF4-FFF2-40B4-BE49-F238E27FC236}">
                <a16:creationId xmlns:a16="http://schemas.microsoft.com/office/drawing/2014/main" id="{3DED3707-0D20-663D-B6B1-CC8AF77628C6}"/>
              </a:ext>
            </a:extLst>
          </p:cNvPr>
          <p:cNvSpPr txBox="1"/>
          <p:nvPr/>
        </p:nvSpPr>
        <p:spPr>
          <a:xfrm>
            <a:off x="2006781" y="1952308"/>
            <a:ext cx="9964848" cy="4524315"/>
          </a:xfrm>
          <a:prstGeom prst="rect">
            <a:avLst/>
          </a:prstGeom>
          <a:noFill/>
        </p:spPr>
        <p:txBody>
          <a:bodyPr wrap="square" rtlCol="0">
            <a:spAutoFit/>
          </a:bodyPr>
          <a:lstStyle/>
          <a:p>
            <a:pPr marL="285750" indent="-285750">
              <a:buFont typeface="Arial" panose="020B0604020202020204" pitchFamily="34" charset="0"/>
              <a:buChar char="•"/>
            </a:pPr>
            <a:r>
              <a:rPr lang="nl-NL" sz="3200" b="0" dirty="0"/>
              <a:t>Alle bestuurders informeren over de nieuwe wet</a:t>
            </a:r>
          </a:p>
          <a:p>
            <a:pPr marL="285750" indent="-285750">
              <a:buFont typeface="Arial" panose="020B0604020202020204" pitchFamily="34" charset="0"/>
              <a:buChar char="•"/>
            </a:pPr>
            <a:r>
              <a:rPr lang="nl-NL" sz="3200" dirty="0"/>
              <a:t>Maak 2 mensen verantwoordelijk voor de uitvoeren van de wet binnen de vereniging</a:t>
            </a:r>
          </a:p>
          <a:p>
            <a:pPr marL="285750" indent="-285750">
              <a:buFont typeface="Arial" panose="020B0604020202020204" pitchFamily="34" charset="0"/>
              <a:buChar char="•"/>
            </a:pPr>
            <a:r>
              <a:rPr lang="nl-NL" sz="3200" dirty="0"/>
              <a:t>Bespreek alle voorgestelde stukken en leg dit vast in bestuurs-notitie of huishoudelijk reglement</a:t>
            </a:r>
          </a:p>
          <a:p>
            <a:pPr marL="285750" indent="-285750">
              <a:buFont typeface="Arial" panose="020B0604020202020204" pitchFamily="34" charset="0"/>
              <a:buChar char="•"/>
            </a:pPr>
            <a:r>
              <a:rPr lang="nl-NL" sz="3200" dirty="0"/>
              <a:t>Informeer de leden</a:t>
            </a:r>
          </a:p>
          <a:p>
            <a:pPr marL="285750" indent="-285750">
              <a:buFont typeface="Arial" panose="020B0604020202020204" pitchFamily="34" charset="0"/>
              <a:buChar char="•"/>
            </a:pPr>
            <a:r>
              <a:rPr lang="nl-NL" sz="3200" dirty="0"/>
              <a:t>Ga naar de notaris om de statuten te wijzigen</a:t>
            </a:r>
          </a:p>
          <a:p>
            <a:pPr lvl="1"/>
            <a:endParaRPr lang="nl-NL" sz="3200" dirty="0"/>
          </a:p>
        </p:txBody>
      </p:sp>
      <p:pic>
        <p:nvPicPr>
          <p:cNvPr id="4098" name="Picture 2" descr="Plan van aanpak">
            <a:extLst>
              <a:ext uri="{FF2B5EF4-FFF2-40B4-BE49-F238E27FC236}">
                <a16:creationId xmlns:a16="http://schemas.microsoft.com/office/drawing/2014/main" id="{DC6AA59E-0793-2CA8-1986-02EFEEE6B4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8775" y="1"/>
            <a:ext cx="1952308" cy="1952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31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F21B6B3-61A2-4C2D-810F-C2292AFC7F4D}"/>
              </a:ext>
            </a:extLst>
          </p:cNvPr>
          <p:cNvPicPr>
            <a:picLocks noChangeAspect="1"/>
          </p:cNvPicPr>
          <p:nvPr/>
        </p:nvPicPr>
        <p:blipFill>
          <a:blip r:embed="rId3"/>
          <a:srcRect/>
          <a:stretch/>
        </p:blipFill>
        <p:spPr>
          <a:xfrm>
            <a:off x="469322" y="480060"/>
            <a:ext cx="1521405" cy="5897880"/>
          </a:xfrm>
          <a:prstGeom prst="rect">
            <a:avLst/>
          </a:prstGeom>
        </p:spPr>
      </p:pic>
      <p:sp>
        <p:nvSpPr>
          <p:cNvPr id="9" name="Tekstvak 8">
            <a:extLst>
              <a:ext uri="{FF2B5EF4-FFF2-40B4-BE49-F238E27FC236}">
                <a16:creationId xmlns:a16="http://schemas.microsoft.com/office/drawing/2014/main" id="{A64642B9-7E64-416A-A0E9-649602E6C721}"/>
              </a:ext>
            </a:extLst>
          </p:cNvPr>
          <p:cNvSpPr txBox="1"/>
          <p:nvPr/>
        </p:nvSpPr>
        <p:spPr>
          <a:xfrm>
            <a:off x="2241220" y="480060"/>
            <a:ext cx="9279802" cy="707886"/>
          </a:xfrm>
          <a:prstGeom prst="rect">
            <a:avLst/>
          </a:prstGeom>
          <a:noFill/>
        </p:spPr>
        <p:txBody>
          <a:bodyPr wrap="square" rtlCol="0">
            <a:spAutoFit/>
          </a:bodyPr>
          <a:lstStyle/>
          <a:p>
            <a:r>
              <a:rPr lang="nl-NL" sz="4000" b="1" u="sng" dirty="0">
                <a:latin typeface="Amasis MT Pro Medium" panose="02040604050005020304" pitchFamily="18" charset="0"/>
              </a:rPr>
              <a:t>Vragen? </a:t>
            </a:r>
          </a:p>
        </p:txBody>
      </p:sp>
      <p:pic>
        <p:nvPicPr>
          <p:cNvPr id="4" name="Graphic 3" descr="Vraagteken met effen opvulling">
            <a:extLst>
              <a:ext uri="{FF2B5EF4-FFF2-40B4-BE49-F238E27FC236}">
                <a16:creationId xmlns:a16="http://schemas.microsoft.com/office/drawing/2014/main" id="{AB43C24E-F41B-9328-CB80-5B40CA8A2B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31394" y="1187946"/>
            <a:ext cx="5129212" cy="5129212"/>
          </a:xfrm>
          <a:prstGeom prst="rect">
            <a:avLst/>
          </a:prstGeom>
        </p:spPr>
      </p:pic>
    </p:spTree>
    <p:extLst>
      <p:ext uri="{BB962C8B-B14F-4D97-AF65-F5344CB8AC3E}">
        <p14:creationId xmlns:p14="http://schemas.microsoft.com/office/powerpoint/2010/main" val="3308882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F21B6B3-61A2-4C2D-810F-C2292AFC7F4D}"/>
              </a:ext>
            </a:extLst>
          </p:cNvPr>
          <p:cNvPicPr>
            <a:picLocks noChangeAspect="1"/>
          </p:cNvPicPr>
          <p:nvPr/>
        </p:nvPicPr>
        <p:blipFill>
          <a:blip r:embed="rId3"/>
          <a:srcRect/>
          <a:stretch/>
        </p:blipFill>
        <p:spPr>
          <a:xfrm>
            <a:off x="469322" y="480060"/>
            <a:ext cx="1521405" cy="5897880"/>
          </a:xfrm>
          <a:prstGeom prst="rect">
            <a:avLst/>
          </a:prstGeom>
        </p:spPr>
      </p:pic>
      <p:sp>
        <p:nvSpPr>
          <p:cNvPr id="9" name="Tekstvak 8">
            <a:extLst>
              <a:ext uri="{FF2B5EF4-FFF2-40B4-BE49-F238E27FC236}">
                <a16:creationId xmlns:a16="http://schemas.microsoft.com/office/drawing/2014/main" id="{A64642B9-7E64-416A-A0E9-649602E6C721}"/>
              </a:ext>
            </a:extLst>
          </p:cNvPr>
          <p:cNvSpPr txBox="1"/>
          <p:nvPr/>
        </p:nvSpPr>
        <p:spPr>
          <a:xfrm>
            <a:off x="1990727" y="601608"/>
            <a:ext cx="9279802" cy="707886"/>
          </a:xfrm>
          <a:prstGeom prst="rect">
            <a:avLst/>
          </a:prstGeom>
          <a:noFill/>
        </p:spPr>
        <p:txBody>
          <a:bodyPr wrap="square" rtlCol="0">
            <a:spAutoFit/>
          </a:bodyPr>
          <a:lstStyle/>
          <a:p>
            <a:r>
              <a:rPr lang="nl-NL" sz="4000" b="1" u="sng" dirty="0">
                <a:latin typeface="Amasis MT Pro Medium" panose="02040604050005020304" pitchFamily="18" charset="0"/>
              </a:rPr>
              <a:t>Waarom de WBTR er is gekomen……</a:t>
            </a:r>
          </a:p>
        </p:txBody>
      </p:sp>
      <p:pic>
        <p:nvPicPr>
          <p:cNvPr id="7" name="Picture 2" descr="Kifid Kennis">
            <a:extLst>
              <a:ext uri="{FF2B5EF4-FFF2-40B4-BE49-F238E27FC236}">
                <a16:creationId xmlns:a16="http://schemas.microsoft.com/office/drawing/2014/main" id="{18902087-69CC-4F1E-E379-C3C0A263EF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347" t="20308" r="41450" b="21300"/>
          <a:stretch/>
        </p:blipFill>
        <p:spPr bwMode="auto">
          <a:xfrm>
            <a:off x="10210077" y="154283"/>
            <a:ext cx="1928813" cy="2138125"/>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E8FC9C60-C42B-C662-DFFF-9C0BD351D1F3}"/>
              </a:ext>
            </a:extLst>
          </p:cNvPr>
          <p:cNvPicPr>
            <a:picLocks noChangeAspect="1"/>
          </p:cNvPicPr>
          <p:nvPr/>
        </p:nvPicPr>
        <p:blipFill>
          <a:blip r:embed="rId5">
            <a:clrChange>
              <a:clrFrom>
                <a:srgbClr val="333438"/>
              </a:clrFrom>
              <a:clrTo>
                <a:srgbClr val="333438">
                  <a:alpha val="0"/>
                </a:srgbClr>
              </a:clrTo>
            </a:clrChange>
            <a:alphaModFix amt="70000"/>
          </a:blip>
          <a:stretch>
            <a:fillRect/>
          </a:stretch>
        </p:blipFill>
        <p:spPr>
          <a:xfrm>
            <a:off x="2065279" y="2154261"/>
            <a:ext cx="9657399" cy="4549456"/>
          </a:xfrm>
          <a:prstGeom prst="rect">
            <a:avLst/>
          </a:prstGeom>
          <a:ln>
            <a:noFill/>
          </a:ln>
          <a:effectLst>
            <a:softEdge rad="112500"/>
          </a:effectLst>
        </p:spPr>
      </p:pic>
      <p:sp>
        <p:nvSpPr>
          <p:cNvPr id="6" name="Tekstvak 5">
            <a:extLst>
              <a:ext uri="{FF2B5EF4-FFF2-40B4-BE49-F238E27FC236}">
                <a16:creationId xmlns:a16="http://schemas.microsoft.com/office/drawing/2014/main" id="{CCF79B23-06B2-7D9D-C93F-CF3E8D085AEE}"/>
              </a:ext>
            </a:extLst>
          </p:cNvPr>
          <p:cNvSpPr txBox="1"/>
          <p:nvPr/>
        </p:nvSpPr>
        <p:spPr>
          <a:xfrm>
            <a:off x="13007251" y="1309494"/>
            <a:ext cx="1475152" cy="369332"/>
          </a:xfrm>
          <a:prstGeom prst="rect">
            <a:avLst/>
          </a:prstGeom>
          <a:noFill/>
        </p:spPr>
        <p:txBody>
          <a:bodyPr wrap="square" rtlCol="0">
            <a:spAutoFit/>
          </a:bodyPr>
          <a:lstStyle/>
          <a:p>
            <a:endParaRPr lang="nl-NL" dirty="0"/>
          </a:p>
        </p:txBody>
      </p:sp>
    </p:spTree>
    <p:extLst>
      <p:ext uri="{BB962C8B-B14F-4D97-AF65-F5344CB8AC3E}">
        <p14:creationId xmlns:p14="http://schemas.microsoft.com/office/powerpoint/2010/main" val="183967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F21B6B3-61A2-4C2D-810F-C2292AFC7F4D}"/>
              </a:ext>
            </a:extLst>
          </p:cNvPr>
          <p:cNvPicPr>
            <a:picLocks noChangeAspect="1"/>
          </p:cNvPicPr>
          <p:nvPr/>
        </p:nvPicPr>
        <p:blipFill>
          <a:blip r:embed="rId3"/>
          <a:srcRect/>
          <a:stretch/>
        </p:blipFill>
        <p:spPr>
          <a:xfrm>
            <a:off x="469322" y="480060"/>
            <a:ext cx="1521405" cy="5897880"/>
          </a:xfrm>
          <a:prstGeom prst="rect">
            <a:avLst/>
          </a:prstGeom>
        </p:spPr>
      </p:pic>
      <p:sp>
        <p:nvSpPr>
          <p:cNvPr id="9" name="Tekstvak 8">
            <a:extLst>
              <a:ext uri="{FF2B5EF4-FFF2-40B4-BE49-F238E27FC236}">
                <a16:creationId xmlns:a16="http://schemas.microsoft.com/office/drawing/2014/main" id="{A64642B9-7E64-416A-A0E9-649602E6C721}"/>
              </a:ext>
            </a:extLst>
          </p:cNvPr>
          <p:cNvSpPr txBox="1"/>
          <p:nvPr/>
        </p:nvSpPr>
        <p:spPr>
          <a:xfrm>
            <a:off x="2227152" y="595689"/>
            <a:ext cx="9279802" cy="707886"/>
          </a:xfrm>
          <a:prstGeom prst="rect">
            <a:avLst/>
          </a:prstGeom>
          <a:noFill/>
        </p:spPr>
        <p:txBody>
          <a:bodyPr wrap="square" rtlCol="0">
            <a:spAutoFit/>
          </a:bodyPr>
          <a:lstStyle/>
          <a:p>
            <a:r>
              <a:rPr lang="nl-NL" sz="4000" b="1" u="sng" dirty="0">
                <a:latin typeface="Amasis MT Pro Medium" panose="02040604050005020304" pitchFamily="18" charset="0"/>
              </a:rPr>
              <a:t>Waarom? </a:t>
            </a:r>
          </a:p>
        </p:txBody>
      </p:sp>
      <p:sp>
        <p:nvSpPr>
          <p:cNvPr id="4" name="Tekstvak 3">
            <a:extLst>
              <a:ext uri="{FF2B5EF4-FFF2-40B4-BE49-F238E27FC236}">
                <a16:creationId xmlns:a16="http://schemas.microsoft.com/office/drawing/2014/main" id="{3DED3707-0D20-663D-B6B1-CC8AF77628C6}"/>
              </a:ext>
            </a:extLst>
          </p:cNvPr>
          <p:cNvSpPr txBox="1"/>
          <p:nvPr/>
        </p:nvSpPr>
        <p:spPr>
          <a:xfrm>
            <a:off x="2221623" y="2044442"/>
            <a:ext cx="6226287" cy="4154984"/>
          </a:xfrm>
          <a:prstGeom prst="rect">
            <a:avLst/>
          </a:prstGeom>
          <a:noFill/>
        </p:spPr>
        <p:txBody>
          <a:bodyPr wrap="square" rtlCol="0">
            <a:spAutoFit/>
          </a:bodyPr>
          <a:lstStyle/>
          <a:p>
            <a:pPr marL="285750" indent="-285750">
              <a:buFont typeface="Arial" panose="020B0604020202020204" pitchFamily="34" charset="0"/>
              <a:buChar char="•"/>
            </a:pPr>
            <a:r>
              <a:rPr lang="nl-NL" sz="2800" dirty="0"/>
              <a:t>Voorkoming van misstanden</a:t>
            </a:r>
          </a:p>
          <a:p>
            <a:endParaRPr lang="nl-NL" sz="2800" dirty="0"/>
          </a:p>
          <a:p>
            <a:pPr marL="285750" indent="-285750">
              <a:buFont typeface="Arial" panose="020B0604020202020204" pitchFamily="34" charset="0"/>
              <a:buChar char="•"/>
            </a:pPr>
            <a:r>
              <a:rPr lang="nl-NL" sz="2800" dirty="0"/>
              <a:t>Betere bescherming bestuurders</a:t>
            </a:r>
          </a:p>
          <a:p>
            <a:endParaRPr lang="nl-NL" dirty="0"/>
          </a:p>
          <a:p>
            <a:pPr marL="285750" indent="-285750">
              <a:buFont typeface="Courier New" panose="02070309020205020404" pitchFamily="49" charset="0"/>
              <a:buChar char="o"/>
            </a:pPr>
            <a:endParaRPr lang="nl-NL" dirty="0"/>
          </a:p>
          <a:p>
            <a:pPr marL="285750" indent="-285750">
              <a:buFont typeface="Courier New" panose="02070309020205020404" pitchFamily="49" charset="0"/>
              <a:buChar char="o"/>
            </a:pPr>
            <a:endParaRPr lang="nl-NL" dirty="0"/>
          </a:p>
          <a:p>
            <a:pPr marL="285750" indent="-285750">
              <a:buFont typeface="Courier New" panose="02070309020205020404" pitchFamily="49" charset="0"/>
              <a:buChar char="o"/>
            </a:pPr>
            <a:endParaRPr lang="nl-NL" dirty="0"/>
          </a:p>
          <a:p>
            <a:pPr marL="285750" indent="-285750">
              <a:buFont typeface="Courier New" panose="02070309020205020404" pitchFamily="49" charset="0"/>
              <a:buChar char="o"/>
            </a:pPr>
            <a:endParaRPr lang="nl-NL" dirty="0"/>
          </a:p>
          <a:p>
            <a:pPr marL="285750" indent="-285750">
              <a:buFont typeface="Courier New" panose="02070309020205020404" pitchFamily="49" charset="0"/>
              <a:buChar char="o"/>
            </a:pPr>
            <a:endParaRPr lang="nl-NL" dirty="0"/>
          </a:p>
          <a:p>
            <a:endParaRPr lang="nl-NL" dirty="0"/>
          </a:p>
          <a:p>
            <a:pPr marL="285750" indent="-285750">
              <a:buFont typeface="Courier New" panose="02070309020205020404" pitchFamily="49" charset="0"/>
              <a:buChar char="o"/>
            </a:pPr>
            <a:endParaRPr lang="nl-NL" dirty="0"/>
          </a:p>
          <a:p>
            <a:pPr marL="285750" indent="-285750">
              <a:buFont typeface="Courier New" panose="02070309020205020404" pitchFamily="49" charset="0"/>
              <a:buChar char="o"/>
            </a:pPr>
            <a:endParaRPr lang="nl-NL" dirty="0"/>
          </a:p>
          <a:p>
            <a:pPr marL="285750" indent="-285750">
              <a:buFont typeface="Courier New" panose="02070309020205020404" pitchFamily="49" charset="0"/>
              <a:buChar char="o"/>
            </a:pPr>
            <a:endParaRPr lang="nl-NL" dirty="0"/>
          </a:p>
        </p:txBody>
      </p:sp>
      <p:sp>
        <p:nvSpPr>
          <p:cNvPr id="8" name="Tekstvak 7">
            <a:extLst>
              <a:ext uri="{FF2B5EF4-FFF2-40B4-BE49-F238E27FC236}">
                <a16:creationId xmlns:a16="http://schemas.microsoft.com/office/drawing/2014/main" id="{35B55FD6-4203-F005-41EA-2746216C2242}"/>
              </a:ext>
            </a:extLst>
          </p:cNvPr>
          <p:cNvSpPr txBox="1"/>
          <p:nvPr/>
        </p:nvSpPr>
        <p:spPr>
          <a:xfrm>
            <a:off x="2119996" y="2044442"/>
            <a:ext cx="3316398" cy="4333498"/>
          </a:xfrm>
          <a:prstGeom prst="rect">
            <a:avLst/>
          </a:prstGeom>
          <a:noFill/>
        </p:spPr>
        <p:txBody>
          <a:bodyPr wrap="square" rtlCol="0">
            <a:spAutoFit/>
          </a:bodyPr>
          <a:lstStyle/>
          <a:p>
            <a:endParaRPr lang="nl-NL" dirty="0"/>
          </a:p>
        </p:txBody>
      </p:sp>
      <p:pic>
        <p:nvPicPr>
          <p:cNvPr id="10" name="Picture 2" descr="Groot vraagteken — Stockfoto © orlaimagen #94183702">
            <a:extLst>
              <a:ext uri="{FF2B5EF4-FFF2-40B4-BE49-F238E27FC236}">
                <a16:creationId xmlns:a16="http://schemas.microsoft.com/office/drawing/2014/main" id="{FC58CDA9-ACAC-B1CE-9DA8-C0EF654AEF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9537" y="3429000"/>
            <a:ext cx="3416672" cy="3341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790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F21B6B3-61A2-4C2D-810F-C2292AFC7F4D}"/>
              </a:ext>
            </a:extLst>
          </p:cNvPr>
          <p:cNvPicPr>
            <a:picLocks noChangeAspect="1"/>
          </p:cNvPicPr>
          <p:nvPr/>
        </p:nvPicPr>
        <p:blipFill>
          <a:blip r:embed="rId3"/>
          <a:srcRect/>
          <a:stretch/>
        </p:blipFill>
        <p:spPr>
          <a:xfrm>
            <a:off x="469322" y="480060"/>
            <a:ext cx="1521405" cy="5897880"/>
          </a:xfrm>
          <a:prstGeom prst="rect">
            <a:avLst/>
          </a:prstGeom>
        </p:spPr>
      </p:pic>
      <p:sp>
        <p:nvSpPr>
          <p:cNvPr id="9" name="Tekstvak 8">
            <a:extLst>
              <a:ext uri="{FF2B5EF4-FFF2-40B4-BE49-F238E27FC236}">
                <a16:creationId xmlns:a16="http://schemas.microsoft.com/office/drawing/2014/main" id="{A64642B9-7E64-416A-A0E9-649602E6C721}"/>
              </a:ext>
            </a:extLst>
          </p:cNvPr>
          <p:cNvSpPr txBox="1"/>
          <p:nvPr/>
        </p:nvSpPr>
        <p:spPr>
          <a:xfrm>
            <a:off x="2120704" y="480060"/>
            <a:ext cx="10071296" cy="707886"/>
          </a:xfrm>
          <a:prstGeom prst="rect">
            <a:avLst/>
          </a:prstGeom>
          <a:noFill/>
        </p:spPr>
        <p:txBody>
          <a:bodyPr wrap="square" rtlCol="0">
            <a:spAutoFit/>
          </a:bodyPr>
          <a:lstStyle/>
          <a:p>
            <a:r>
              <a:rPr lang="nl-NL" sz="4000" b="1" u="sng" dirty="0">
                <a:latin typeface="Amasis MT Pro Medium" panose="02040604050005020304" pitchFamily="18" charset="0"/>
              </a:rPr>
              <a:t>Wanneer, voor wie, verplicht?</a:t>
            </a:r>
          </a:p>
        </p:txBody>
      </p:sp>
      <p:sp>
        <p:nvSpPr>
          <p:cNvPr id="4" name="Tekstvak 3">
            <a:extLst>
              <a:ext uri="{FF2B5EF4-FFF2-40B4-BE49-F238E27FC236}">
                <a16:creationId xmlns:a16="http://schemas.microsoft.com/office/drawing/2014/main" id="{3DED3707-0D20-663D-B6B1-CC8AF77628C6}"/>
              </a:ext>
            </a:extLst>
          </p:cNvPr>
          <p:cNvSpPr txBox="1"/>
          <p:nvPr/>
        </p:nvSpPr>
        <p:spPr>
          <a:xfrm>
            <a:off x="2006781" y="1952308"/>
            <a:ext cx="9964848" cy="3539430"/>
          </a:xfrm>
          <a:prstGeom prst="rect">
            <a:avLst/>
          </a:prstGeom>
          <a:noFill/>
        </p:spPr>
        <p:txBody>
          <a:bodyPr wrap="square" rtlCol="0">
            <a:spAutoFit/>
          </a:bodyPr>
          <a:lstStyle/>
          <a:p>
            <a:pPr marL="285750" indent="-285750">
              <a:buFont typeface="Arial" panose="020B0604020202020204" pitchFamily="34" charset="0"/>
              <a:buChar char="•"/>
            </a:pPr>
            <a:r>
              <a:rPr lang="nl-NL" sz="3200" b="0" dirty="0"/>
              <a:t>1 juli 2021 treedt de wet in werking</a:t>
            </a:r>
          </a:p>
          <a:p>
            <a:pPr marL="285750" indent="-285750">
              <a:buFont typeface="Arial" panose="020B0604020202020204" pitchFamily="34" charset="0"/>
              <a:buChar char="•"/>
            </a:pPr>
            <a:endParaRPr lang="nl-NL" sz="3200" dirty="0"/>
          </a:p>
          <a:p>
            <a:pPr marL="285750" indent="-285750">
              <a:buFont typeface="Arial" panose="020B0604020202020204" pitchFamily="34" charset="0"/>
              <a:buChar char="•"/>
            </a:pPr>
            <a:r>
              <a:rPr lang="nl-NL" sz="3200" b="0" dirty="0"/>
              <a:t>Voor alle </a:t>
            </a:r>
            <a:r>
              <a:rPr lang="nl-NL" sz="3200" dirty="0"/>
              <a:t>verenigingen, stichtingen en coöperaties (formeel - informeel)</a:t>
            </a:r>
          </a:p>
          <a:p>
            <a:pPr marL="285750" indent="-285750">
              <a:buFont typeface="Arial" panose="020B0604020202020204" pitchFamily="34" charset="0"/>
              <a:buChar char="•"/>
            </a:pPr>
            <a:endParaRPr lang="nl-NL" sz="3200" dirty="0"/>
          </a:p>
          <a:p>
            <a:pPr marL="285750" indent="-285750">
              <a:buFont typeface="Arial" panose="020B0604020202020204" pitchFamily="34" charset="0"/>
              <a:buChar char="•"/>
            </a:pPr>
            <a:r>
              <a:rPr lang="nl-NL" sz="3200" dirty="0"/>
              <a:t>Verplicht</a:t>
            </a:r>
          </a:p>
          <a:p>
            <a:pPr lvl="1"/>
            <a:endParaRPr lang="nl-NL" sz="3200" dirty="0"/>
          </a:p>
        </p:txBody>
      </p:sp>
    </p:spTree>
    <p:extLst>
      <p:ext uri="{BB962C8B-B14F-4D97-AF65-F5344CB8AC3E}">
        <p14:creationId xmlns:p14="http://schemas.microsoft.com/office/powerpoint/2010/main" val="2537166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F21B6B3-61A2-4C2D-810F-C2292AFC7F4D}"/>
              </a:ext>
            </a:extLst>
          </p:cNvPr>
          <p:cNvPicPr>
            <a:picLocks noChangeAspect="1"/>
          </p:cNvPicPr>
          <p:nvPr/>
        </p:nvPicPr>
        <p:blipFill>
          <a:blip r:embed="rId3"/>
          <a:srcRect/>
          <a:stretch/>
        </p:blipFill>
        <p:spPr>
          <a:xfrm>
            <a:off x="469322" y="480060"/>
            <a:ext cx="1521405" cy="5897880"/>
          </a:xfrm>
          <a:prstGeom prst="rect">
            <a:avLst/>
          </a:prstGeom>
        </p:spPr>
      </p:pic>
      <p:sp>
        <p:nvSpPr>
          <p:cNvPr id="9" name="Tekstvak 8">
            <a:extLst>
              <a:ext uri="{FF2B5EF4-FFF2-40B4-BE49-F238E27FC236}">
                <a16:creationId xmlns:a16="http://schemas.microsoft.com/office/drawing/2014/main" id="{A64642B9-7E64-416A-A0E9-649602E6C721}"/>
              </a:ext>
            </a:extLst>
          </p:cNvPr>
          <p:cNvSpPr txBox="1"/>
          <p:nvPr/>
        </p:nvSpPr>
        <p:spPr>
          <a:xfrm>
            <a:off x="2227152" y="595689"/>
            <a:ext cx="9279802" cy="707886"/>
          </a:xfrm>
          <a:prstGeom prst="rect">
            <a:avLst/>
          </a:prstGeom>
          <a:noFill/>
        </p:spPr>
        <p:txBody>
          <a:bodyPr wrap="square" rtlCol="0">
            <a:spAutoFit/>
          </a:bodyPr>
          <a:lstStyle/>
          <a:p>
            <a:r>
              <a:rPr lang="nl-NL" sz="4000" b="1" u="sng" dirty="0">
                <a:latin typeface="Amasis MT Pro Medium" panose="02040604050005020304" pitchFamily="18" charset="0"/>
              </a:rPr>
              <a:t>Waar gaat de WBTR over?</a:t>
            </a:r>
          </a:p>
        </p:txBody>
      </p:sp>
      <p:sp>
        <p:nvSpPr>
          <p:cNvPr id="4" name="Tekstvak 3">
            <a:extLst>
              <a:ext uri="{FF2B5EF4-FFF2-40B4-BE49-F238E27FC236}">
                <a16:creationId xmlns:a16="http://schemas.microsoft.com/office/drawing/2014/main" id="{3DED3707-0D20-663D-B6B1-CC8AF77628C6}"/>
              </a:ext>
            </a:extLst>
          </p:cNvPr>
          <p:cNvSpPr txBox="1"/>
          <p:nvPr/>
        </p:nvSpPr>
        <p:spPr>
          <a:xfrm>
            <a:off x="2227152" y="1720840"/>
            <a:ext cx="9964848" cy="3970318"/>
          </a:xfrm>
          <a:prstGeom prst="rect">
            <a:avLst/>
          </a:prstGeom>
          <a:noFill/>
        </p:spPr>
        <p:txBody>
          <a:bodyPr wrap="square" rtlCol="0">
            <a:spAutoFit/>
          </a:bodyPr>
          <a:lstStyle/>
          <a:p>
            <a:pPr marL="514350" indent="-514350">
              <a:buFont typeface="+mj-lt"/>
              <a:buAutoNum type="arabicPeriod"/>
            </a:pPr>
            <a:r>
              <a:rPr lang="nl-NL" sz="2800" dirty="0">
                <a:cs typeface="Times New Roman" panose="02020603050405020304" pitchFamily="18" charset="0"/>
              </a:rPr>
              <a:t>Goed bestuur</a:t>
            </a:r>
          </a:p>
          <a:p>
            <a:pPr marL="514350" indent="-514350">
              <a:buFont typeface="+mj-lt"/>
              <a:buAutoNum type="arabicPeriod"/>
            </a:pPr>
            <a:r>
              <a:rPr lang="nl-NL" sz="2800" dirty="0">
                <a:cs typeface="Times New Roman" panose="02020603050405020304" pitchFamily="18" charset="0"/>
              </a:rPr>
              <a:t>Aansprakelijkheid</a:t>
            </a:r>
          </a:p>
          <a:p>
            <a:pPr marL="514350" indent="-514350">
              <a:buFont typeface="+mj-lt"/>
              <a:buAutoNum type="arabicPeriod"/>
            </a:pPr>
            <a:r>
              <a:rPr lang="nl-NL" sz="2800" dirty="0">
                <a:cs typeface="Times New Roman" panose="02020603050405020304" pitchFamily="18" charset="0"/>
              </a:rPr>
              <a:t>Tegenstrijdig belang</a:t>
            </a:r>
          </a:p>
          <a:p>
            <a:pPr marL="514350" indent="-514350">
              <a:buFont typeface="+mj-lt"/>
              <a:buAutoNum type="arabicPeriod"/>
            </a:pPr>
            <a:r>
              <a:rPr lang="nl-NL" sz="2800" dirty="0">
                <a:cs typeface="Times New Roman" panose="02020603050405020304" pitchFamily="18" charset="0"/>
              </a:rPr>
              <a:t>Afwezigheid van één of meer bestuursleden</a:t>
            </a:r>
          </a:p>
          <a:p>
            <a:pPr marL="514350" indent="-514350">
              <a:buFont typeface="+mj-lt"/>
              <a:buAutoNum type="arabicPeriod"/>
            </a:pPr>
            <a:r>
              <a:rPr lang="nl-NL" sz="2800" dirty="0">
                <a:cs typeface="Times New Roman" panose="02020603050405020304" pitchFamily="18" charset="0"/>
              </a:rPr>
              <a:t>Meervoudig stemrecht</a:t>
            </a:r>
          </a:p>
          <a:p>
            <a:pPr marL="514350" indent="-514350">
              <a:buFont typeface="+mj-lt"/>
              <a:buAutoNum type="arabicPeriod"/>
            </a:pPr>
            <a:r>
              <a:rPr lang="nl-NL" sz="2800" dirty="0">
                <a:cs typeface="Times New Roman" panose="02020603050405020304" pitchFamily="18" charset="0"/>
              </a:rPr>
              <a:t>Toezicht</a:t>
            </a:r>
          </a:p>
          <a:p>
            <a:pPr marL="514350" indent="-514350">
              <a:buFont typeface="+mj-lt"/>
              <a:buAutoNum type="arabicPeriod"/>
            </a:pPr>
            <a:r>
              <a:rPr lang="nl-NL" sz="2800" dirty="0">
                <a:cs typeface="Times New Roman" panose="02020603050405020304" pitchFamily="18" charset="0"/>
              </a:rPr>
              <a:t>Bindende voordracht van bestuurders</a:t>
            </a:r>
          </a:p>
          <a:p>
            <a:pPr marL="514350" indent="-514350">
              <a:buFont typeface="+mj-lt"/>
              <a:buAutoNum type="arabicPeriod"/>
            </a:pPr>
            <a:r>
              <a:rPr lang="nl-NL" sz="2800" dirty="0">
                <a:cs typeface="Times New Roman" panose="02020603050405020304" pitchFamily="18" charset="0"/>
              </a:rPr>
              <a:t>Raadgevende stem</a:t>
            </a:r>
          </a:p>
          <a:p>
            <a:pPr marL="514350" indent="-514350">
              <a:buFont typeface="+mj-lt"/>
              <a:buAutoNum type="arabicPeriod"/>
            </a:pPr>
            <a:r>
              <a:rPr lang="nl-NL" sz="2800" dirty="0">
                <a:cs typeface="Times New Roman" panose="02020603050405020304" pitchFamily="18" charset="0"/>
              </a:rPr>
              <a:t>Interne borging en statuten</a:t>
            </a:r>
          </a:p>
        </p:txBody>
      </p:sp>
    </p:spTree>
    <p:extLst>
      <p:ext uri="{BB962C8B-B14F-4D97-AF65-F5344CB8AC3E}">
        <p14:creationId xmlns:p14="http://schemas.microsoft.com/office/powerpoint/2010/main" val="10990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F21B6B3-61A2-4C2D-810F-C2292AFC7F4D}"/>
              </a:ext>
            </a:extLst>
          </p:cNvPr>
          <p:cNvPicPr>
            <a:picLocks noChangeAspect="1"/>
          </p:cNvPicPr>
          <p:nvPr/>
        </p:nvPicPr>
        <p:blipFill>
          <a:blip r:embed="rId3"/>
          <a:srcRect/>
          <a:stretch/>
        </p:blipFill>
        <p:spPr>
          <a:xfrm>
            <a:off x="469322" y="480060"/>
            <a:ext cx="1521405" cy="5897880"/>
          </a:xfrm>
          <a:prstGeom prst="rect">
            <a:avLst/>
          </a:prstGeom>
        </p:spPr>
      </p:pic>
      <p:sp>
        <p:nvSpPr>
          <p:cNvPr id="9" name="Tekstvak 8">
            <a:extLst>
              <a:ext uri="{FF2B5EF4-FFF2-40B4-BE49-F238E27FC236}">
                <a16:creationId xmlns:a16="http://schemas.microsoft.com/office/drawing/2014/main" id="{A64642B9-7E64-416A-A0E9-649602E6C721}"/>
              </a:ext>
            </a:extLst>
          </p:cNvPr>
          <p:cNvSpPr txBox="1"/>
          <p:nvPr/>
        </p:nvSpPr>
        <p:spPr>
          <a:xfrm>
            <a:off x="2227152" y="460057"/>
            <a:ext cx="9279802" cy="707886"/>
          </a:xfrm>
          <a:prstGeom prst="rect">
            <a:avLst/>
          </a:prstGeom>
          <a:noFill/>
        </p:spPr>
        <p:txBody>
          <a:bodyPr wrap="square" rtlCol="0">
            <a:spAutoFit/>
          </a:bodyPr>
          <a:lstStyle/>
          <a:p>
            <a:r>
              <a:rPr lang="nl-NL" sz="4000" b="1" u="sng" dirty="0">
                <a:latin typeface="Amasis MT Pro Medium" panose="02040604050005020304" pitchFamily="18" charset="0"/>
              </a:rPr>
              <a:t>Goed bestuur</a:t>
            </a:r>
          </a:p>
        </p:txBody>
      </p:sp>
      <p:sp>
        <p:nvSpPr>
          <p:cNvPr id="2" name="Tekstvak 1">
            <a:extLst>
              <a:ext uri="{FF2B5EF4-FFF2-40B4-BE49-F238E27FC236}">
                <a16:creationId xmlns:a16="http://schemas.microsoft.com/office/drawing/2014/main" id="{C1F65156-9206-616C-1B19-3016236F6893}"/>
              </a:ext>
            </a:extLst>
          </p:cNvPr>
          <p:cNvSpPr txBox="1"/>
          <p:nvPr/>
        </p:nvSpPr>
        <p:spPr>
          <a:xfrm>
            <a:off x="2227152" y="1668959"/>
            <a:ext cx="9964848" cy="4278094"/>
          </a:xfrm>
          <a:prstGeom prst="rect">
            <a:avLst/>
          </a:prstGeom>
          <a:noFill/>
        </p:spPr>
        <p:txBody>
          <a:bodyPr wrap="square" rtlCol="0">
            <a:spAutoFit/>
          </a:bodyPr>
          <a:lstStyle/>
          <a:p>
            <a:pPr algn="ctr"/>
            <a:endParaRPr lang="nl-NL" sz="2000" b="0" i="1" dirty="0"/>
          </a:p>
          <a:p>
            <a:pPr marL="285750" indent="-285750">
              <a:buFont typeface="Arial" panose="020B0604020202020204" pitchFamily="34" charset="0"/>
              <a:buChar char="•"/>
            </a:pPr>
            <a:r>
              <a:rPr lang="nl-NL" sz="2800" b="0" dirty="0"/>
              <a:t>Bestuurders stellen het belang van de vereniging voorop; samen verantwoordelijk voor:</a:t>
            </a:r>
          </a:p>
          <a:p>
            <a:pPr marL="742950" lvl="1" indent="-285750">
              <a:buFont typeface="Arial" panose="020B0604020202020204" pitchFamily="34" charset="0"/>
              <a:buChar char="•"/>
            </a:pPr>
            <a:endParaRPr lang="nl-NL" sz="2800" dirty="0"/>
          </a:p>
          <a:p>
            <a:pPr marL="742950" lvl="1" indent="-285750">
              <a:buFont typeface="Arial" panose="020B0604020202020204" pitchFamily="34" charset="0"/>
              <a:buChar char="•"/>
            </a:pPr>
            <a:r>
              <a:rPr lang="nl-NL" sz="2800" dirty="0"/>
              <a:t>algemene en dagelijkse leiding</a:t>
            </a:r>
          </a:p>
          <a:p>
            <a:pPr marL="742950" lvl="1" indent="-285750">
              <a:buFont typeface="Arial" panose="020B0604020202020204" pitchFamily="34" charset="0"/>
              <a:buChar char="•"/>
            </a:pPr>
            <a:endParaRPr lang="nl-NL" sz="2800" b="0" dirty="0"/>
          </a:p>
          <a:p>
            <a:pPr marL="742950" lvl="1" indent="-285750">
              <a:buFont typeface="Arial" panose="020B0604020202020204" pitchFamily="34" charset="0"/>
              <a:buChar char="•"/>
            </a:pPr>
            <a:r>
              <a:rPr lang="nl-NL" sz="2800" dirty="0"/>
              <a:t>functioneren van de vereniging</a:t>
            </a:r>
          </a:p>
          <a:p>
            <a:pPr marL="742950" lvl="1" indent="-285750">
              <a:buFont typeface="Arial" panose="020B0604020202020204" pitchFamily="34" charset="0"/>
              <a:buChar char="•"/>
            </a:pPr>
            <a:endParaRPr lang="nl-NL" sz="2800" b="0" dirty="0"/>
          </a:p>
          <a:p>
            <a:pPr marL="742950" lvl="1" indent="-285750">
              <a:buFont typeface="Arial" panose="020B0604020202020204" pitchFamily="34" charset="0"/>
              <a:buChar char="•"/>
            </a:pPr>
            <a:r>
              <a:rPr lang="nl-NL" sz="2800" b="0" dirty="0"/>
              <a:t>resultaten van de vereniging</a:t>
            </a:r>
          </a:p>
          <a:p>
            <a:pPr lvl="1"/>
            <a:endParaRPr lang="nl-NL" sz="2800" b="0" dirty="0"/>
          </a:p>
        </p:txBody>
      </p:sp>
    </p:spTree>
    <p:extLst>
      <p:ext uri="{BB962C8B-B14F-4D97-AF65-F5344CB8AC3E}">
        <p14:creationId xmlns:p14="http://schemas.microsoft.com/office/powerpoint/2010/main" val="1790611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F21B6B3-61A2-4C2D-810F-C2292AFC7F4D}"/>
              </a:ext>
            </a:extLst>
          </p:cNvPr>
          <p:cNvPicPr>
            <a:picLocks noChangeAspect="1"/>
          </p:cNvPicPr>
          <p:nvPr/>
        </p:nvPicPr>
        <p:blipFill>
          <a:blip r:embed="rId3"/>
          <a:srcRect/>
          <a:stretch/>
        </p:blipFill>
        <p:spPr>
          <a:xfrm>
            <a:off x="469322" y="480060"/>
            <a:ext cx="1521405" cy="5897880"/>
          </a:xfrm>
          <a:prstGeom prst="rect">
            <a:avLst/>
          </a:prstGeom>
        </p:spPr>
      </p:pic>
      <p:sp>
        <p:nvSpPr>
          <p:cNvPr id="9" name="Tekstvak 8">
            <a:extLst>
              <a:ext uri="{FF2B5EF4-FFF2-40B4-BE49-F238E27FC236}">
                <a16:creationId xmlns:a16="http://schemas.microsoft.com/office/drawing/2014/main" id="{A64642B9-7E64-416A-A0E9-649602E6C721}"/>
              </a:ext>
            </a:extLst>
          </p:cNvPr>
          <p:cNvSpPr txBox="1"/>
          <p:nvPr/>
        </p:nvSpPr>
        <p:spPr>
          <a:xfrm>
            <a:off x="2227152" y="460057"/>
            <a:ext cx="9279802" cy="707886"/>
          </a:xfrm>
          <a:prstGeom prst="rect">
            <a:avLst/>
          </a:prstGeom>
          <a:noFill/>
        </p:spPr>
        <p:txBody>
          <a:bodyPr wrap="square" rtlCol="0">
            <a:spAutoFit/>
          </a:bodyPr>
          <a:lstStyle/>
          <a:p>
            <a:r>
              <a:rPr lang="nl-NL" sz="4000" b="1" u="sng" dirty="0">
                <a:latin typeface="Amasis MT Pro Medium" panose="02040604050005020304" pitchFamily="18" charset="0"/>
              </a:rPr>
              <a:t>Wat moet je nu gaan vastleggen? </a:t>
            </a:r>
          </a:p>
        </p:txBody>
      </p:sp>
      <p:sp>
        <p:nvSpPr>
          <p:cNvPr id="2" name="Tekstvak 1">
            <a:extLst>
              <a:ext uri="{FF2B5EF4-FFF2-40B4-BE49-F238E27FC236}">
                <a16:creationId xmlns:a16="http://schemas.microsoft.com/office/drawing/2014/main" id="{C1F65156-9206-616C-1B19-3016236F6893}"/>
              </a:ext>
            </a:extLst>
          </p:cNvPr>
          <p:cNvSpPr txBox="1"/>
          <p:nvPr/>
        </p:nvSpPr>
        <p:spPr>
          <a:xfrm>
            <a:off x="2227152" y="983277"/>
            <a:ext cx="9964848" cy="4708981"/>
          </a:xfrm>
          <a:prstGeom prst="rect">
            <a:avLst/>
          </a:prstGeom>
          <a:noFill/>
        </p:spPr>
        <p:txBody>
          <a:bodyPr wrap="square" rtlCol="0">
            <a:spAutoFit/>
          </a:bodyPr>
          <a:lstStyle/>
          <a:p>
            <a:pPr algn="ctr"/>
            <a:endParaRPr lang="nl-NL" sz="2000" b="0" i="1" dirty="0"/>
          </a:p>
          <a:p>
            <a:pPr marL="285750" indent="-285750">
              <a:buFont typeface="Arial" panose="020B0604020202020204" pitchFamily="34" charset="0"/>
              <a:buChar char="•"/>
            </a:pPr>
            <a:r>
              <a:rPr lang="nl-NL" sz="2800" b="0" dirty="0"/>
              <a:t>Verenigingsfinanciën: </a:t>
            </a:r>
            <a:r>
              <a:rPr lang="nl-NL" sz="2800" dirty="0"/>
              <a:t>geld wordt gebruikt voor afgesproken doelen</a:t>
            </a:r>
          </a:p>
          <a:p>
            <a:pPr marL="285750" indent="-285750">
              <a:buFont typeface="Arial" panose="020B0604020202020204" pitchFamily="34" charset="0"/>
              <a:buChar char="•"/>
            </a:pPr>
            <a:r>
              <a:rPr lang="nl-NL" sz="2800" b="0" dirty="0"/>
              <a:t>Vier-ogen-principe bij bepaald bedrag</a:t>
            </a:r>
          </a:p>
          <a:p>
            <a:pPr marL="285750" indent="-285750">
              <a:buFont typeface="Arial" panose="020B0604020202020204" pitchFamily="34" charset="0"/>
              <a:buChar char="•"/>
            </a:pPr>
            <a:r>
              <a:rPr lang="nl-NL" sz="2800" dirty="0"/>
              <a:t>Meerdere offertes</a:t>
            </a:r>
          </a:p>
          <a:p>
            <a:pPr marL="285750" indent="-285750">
              <a:buFont typeface="Arial" panose="020B0604020202020204" pitchFamily="34" charset="0"/>
              <a:buChar char="•"/>
            </a:pPr>
            <a:r>
              <a:rPr lang="nl-NL" sz="2800" b="0" dirty="0"/>
              <a:t>Besluitvorming over offertes</a:t>
            </a:r>
          </a:p>
          <a:p>
            <a:pPr marL="285750" indent="-285750">
              <a:buFont typeface="Arial" panose="020B0604020202020204" pitchFamily="34" charset="0"/>
              <a:buChar char="•"/>
            </a:pPr>
            <a:r>
              <a:rPr lang="nl-NL" sz="2800" dirty="0"/>
              <a:t>Leg vast wat is afgesproken bij grote opdrachten</a:t>
            </a:r>
          </a:p>
          <a:p>
            <a:pPr marL="285750" indent="-285750">
              <a:buFont typeface="Arial" panose="020B0604020202020204" pitchFamily="34" charset="0"/>
              <a:buChar char="•"/>
            </a:pPr>
            <a:r>
              <a:rPr lang="nl-NL" sz="2800" b="0" dirty="0"/>
              <a:t>Maak een investeringsplan</a:t>
            </a:r>
          </a:p>
          <a:p>
            <a:pPr marL="285750" indent="-285750">
              <a:buFont typeface="Arial" panose="020B0604020202020204" pitchFamily="34" charset="0"/>
              <a:buChar char="•"/>
            </a:pPr>
            <a:r>
              <a:rPr lang="nl-NL" sz="2800" dirty="0"/>
              <a:t>Voorkomen van fraude en onenigheid</a:t>
            </a:r>
          </a:p>
          <a:p>
            <a:pPr marL="285750" indent="-285750">
              <a:buFont typeface="Arial" panose="020B0604020202020204" pitchFamily="34" charset="0"/>
              <a:buChar char="•"/>
            </a:pPr>
            <a:r>
              <a:rPr lang="nl-NL" sz="2800" b="0" dirty="0"/>
              <a:t>Bewust omgaan met risico’s</a:t>
            </a:r>
          </a:p>
          <a:p>
            <a:pPr lvl="1"/>
            <a:endParaRPr lang="nl-NL" sz="2800" b="0" dirty="0"/>
          </a:p>
        </p:txBody>
      </p:sp>
      <p:pic>
        <p:nvPicPr>
          <p:cNvPr id="3076" name="Picture 4" descr="Notitieboekje pocket [A6]">
            <a:extLst>
              <a:ext uri="{FF2B5EF4-FFF2-40B4-BE49-F238E27FC236}">
                <a16:creationId xmlns:a16="http://schemas.microsoft.com/office/drawing/2014/main" id="{A6913243-4730-53A1-8F3E-6682A9BFC9F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567" b="8337"/>
          <a:stretch/>
        </p:blipFill>
        <p:spPr bwMode="auto">
          <a:xfrm rot="20746642">
            <a:off x="9699061" y="4586289"/>
            <a:ext cx="2538412" cy="2160092"/>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749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F21B6B3-61A2-4C2D-810F-C2292AFC7F4D}"/>
              </a:ext>
            </a:extLst>
          </p:cNvPr>
          <p:cNvPicPr>
            <a:picLocks noChangeAspect="1"/>
          </p:cNvPicPr>
          <p:nvPr/>
        </p:nvPicPr>
        <p:blipFill>
          <a:blip r:embed="rId3"/>
          <a:srcRect/>
          <a:stretch/>
        </p:blipFill>
        <p:spPr>
          <a:xfrm>
            <a:off x="469322" y="480060"/>
            <a:ext cx="1521405" cy="5897880"/>
          </a:xfrm>
          <a:prstGeom prst="rect">
            <a:avLst/>
          </a:prstGeom>
        </p:spPr>
      </p:pic>
      <p:sp>
        <p:nvSpPr>
          <p:cNvPr id="9" name="Tekstvak 8">
            <a:extLst>
              <a:ext uri="{FF2B5EF4-FFF2-40B4-BE49-F238E27FC236}">
                <a16:creationId xmlns:a16="http://schemas.microsoft.com/office/drawing/2014/main" id="{A64642B9-7E64-416A-A0E9-649602E6C721}"/>
              </a:ext>
            </a:extLst>
          </p:cNvPr>
          <p:cNvSpPr txBox="1"/>
          <p:nvPr/>
        </p:nvSpPr>
        <p:spPr>
          <a:xfrm>
            <a:off x="2145655" y="480060"/>
            <a:ext cx="9279802" cy="1169551"/>
          </a:xfrm>
          <a:prstGeom prst="rect">
            <a:avLst/>
          </a:prstGeom>
          <a:noFill/>
        </p:spPr>
        <p:txBody>
          <a:bodyPr wrap="square" rtlCol="0">
            <a:spAutoFit/>
          </a:bodyPr>
          <a:lstStyle/>
          <a:p>
            <a:r>
              <a:rPr lang="nl-NL" sz="4000" b="1" u="sng" dirty="0">
                <a:latin typeface="Amasis MT Pro Medium" panose="02040604050005020304" pitchFamily="18" charset="0"/>
              </a:rPr>
              <a:t>Aansprakelijkheid</a:t>
            </a:r>
          </a:p>
          <a:p>
            <a:endParaRPr lang="nl-NL" sz="3000" i="1" dirty="0">
              <a:latin typeface="Amasis MT Pro Medium" panose="02040604050005020304" pitchFamily="18" charset="0"/>
            </a:endParaRPr>
          </a:p>
        </p:txBody>
      </p:sp>
      <p:sp>
        <p:nvSpPr>
          <p:cNvPr id="10" name="Tekstvak 9">
            <a:extLst>
              <a:ext uri="{FF2B5EF4-FFF2-40B4-BE49-F238E27FC236}">
                <a16:creationId xmlns:a16="http://schemas.microsoft.com/office/drawing/2014/main" id="{3385E884-80BF-EA05-8E35-B772D7C76770}"/>
              </a:ext>
            </a:extLst>
          </p:cNvPr>
          <p:cNvSpPr txBox="1"/>
          <p:nvPr/>
        </p:nvSpPr>
        <p:spPr>
          <a:xfrm>
            <a:off x="2145655" y="1540124"/>
            <a:ext cx="9827270" cy="5078313"/>
          </a:xfrm>
          <a:prstGeom prst="rect">
            <a:avLst/>
          </a:prstGeom>
          <a:noFill/>
        </p:spPr>
        <p:txBody>
          <a:bodyPr wrap="square" rtlCol="0">
            <a:spAutoFit/>
          </a:bodyPr>
          <a:lstStyle/>
          <a:p>
            <a:pPr marL="285750" indent="-285750">
              <a:buFont typeface="Arial" panose="020B0604020202020204" pitchFamily="34" charset="0"/>
              <a:buChar char="•"/>
            </a:pPr>
            <a:r>
              <a:rPr lang="nl-NL" sz="2800" dirty="0"/>
              <a:t>In eerste instantie is </a:t>
            </a:r>
            <a:r>
              <a:rPr lang="nl-NL" sz="2800" b="1" dirty="0"/>
              <a:t>de organisatie</a:t>
            </a:r>
            <a:r>
              <a:rPr lang="nl-NL" sz="2800" dirty="0"/>
              <a:t> als rechtspersoon </a:t>
            </a:r>
            <a:r>
              <a:rPr lang="nl-NL" sz="2800" b="1" dirty="0"/>
              <a:t>aansprakelijk</a:t>
            </a:r>
          </a:p>
          <a:p>
            <a:pPr marL="285750" indent="-285750">
              <a:buFont typeface="Arial" panose="020B0604020202020204" pitchFamily="34" charset="0"/>
              <a:buChar char="•"/>
            </a:pPr>
            <a:endParaRPr lang="nl-NL" sz="2800" dirty="0"/>
          </a:p>
          <a:p>
            <a:pPr marL="285750" indent="-285750">
              <a:buFont typeface="Arial" panose="020B0604020202020204" pitchFamily="34" charset="0"/>
              <a:buChar char="•"/>
            </a:pPr>
            <a:r>
              <a:rPr lang="nl-NL" sz="2800" dirty="0"/>
              <a:t>Maar als </a:t>
            </a:r>
            <a:r>
              <a:rPr lang="nl-NL" sz="2800" b="1" dirty="0"/>
              <a:t>bestuurder</a:t>
            </a:r>
            <a:r>
              <a:rPr lang="nl-NL" sz="2800" dirty="0"/>
              <a:t> kun je </a:t>
            </a:r>
            <a:r>
              <a:rPr lang="nl-NL" sz="2800" b="1" dirty="0"/>
              <a:t>aansprakelijk</a:t>
            </a:r>
            <a:r>
              <a:rPr lang="nl-NL" sz="2800" dirty="0"/>
              <a:t> gesteld worden;</a:t>
            </a:r>
          </a:p>
          <a:p>
            <a:pPr marL="742950" lvl="1" indent="-285750">
              <a:buFont typeface="Arial" panose="020B0604020202020204" pitchFamily="34" charset="0"/>
              <a:buChar char="•"/>
            </a:pPr>
            <a:r>
              <a:rPr lang="nl-NL" sz="2800" dirty="0"/>
              <a:t>Door de organisatie zelf, bij onbehoorlijk bestuur</a:t>
            </a:r>
          </a:p>
          <a:p>
            <a:pPr marL="742950" lvl="1" indent="-285750">
              <a:buFont typeface="Arial" panose="020B0604020202020204" pitchFamily="34" charset="0"/>
              <a:buChar char="•"/>
            </a:pPr>
            <a:endParaRPr lang="nl-NL" sz="2800" dirty="0"/>
          </a:p>
          <a:p>
            <a:pPr marL="742950" lvl="1" indent="-285750">
              <a:buFont typeface="Arial" panose="020B0604020202020204" pitchFamily="34" charset="0"/>
              <a:buChar char="•"/>
            </a:pPr>
            <a:r>
              <a:rPr lang="nl-NL" sz="2800" dirty="0"/>
              <a:t>Een derde die buiten de organisatie staat, bij onbehoorlijk bestuurd</a:t>
            </a:r>
          </a:p>
          <a:p>
            <a:pPr marL="742950" lvl="1" indent="-285750">
              <a:buFont typeface="Arial" panose="020B0604020202020204" pitchFamily="34" charset="0"/>
              <a:buChar char="•"/>
            </a:pPr>
            <a:endParaRPr lang="nl-NL" sz="2800" dirty="0"/>
          </a:p>
          <a:p>
            <a:pPr marL="742950" lvl="1" indent="-285750">
              <a:buFont typeface="Arial" panose="020B0604020202020204" pitchFamily="34" charset="0"/>
              <a:buChar char="•"/>
            </a:pPr>
            <a:r>
              <a:rPr lang="nl-NL" sz="2800" dirty="0"/>
              <a:t>Een faillissement</a:t>
            </a:r>
          </a:p>
          <a:p>
            <a:pPr marL="742950" lvl="1" indent="-285750">
              <a:buFont typeface="Arial" panose="020B0604020202020204" pitchFamily="34" charset="0"/>
              <a:buChar char="•"/>
            </a:pPr>
            <a:endParaRPr lang="nl-NL" sz="1600" dirty="0">
              <a:solidFill>
                <a:schemeClr val="tx1">
                  <a:lumMod val="40000"/>
                  <a:lumOff val="60000"/>
                </a:schemeClr>
              </a:solidFill>
            </a:endParaRPr>
          </a:p>
        </p:txBody>
      </p:sp>
    </p:spTree>
    <p:extLst>
      <p:ext uri="{BB962C8B-B14F-4D97-AF65-F5344CB8AC3E}">
        <p14:creationId xmlns:p14="http://schemas.microsoft.com/office/powerpoint/2010/main" val="16531526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Aangepast 1">
      <a:dk1>
        <a:srgbClr val="1F497D"/>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angepast 4">
      <a:majorFont>
        <a:latin typeface="Mangal"/>
        <a:ea typeface=""/>
        <a:cs typeface=""/>
      </a:majorFont>
      <a:minorFont>
        <a:latin typeface="Mangal"/>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2990</TotalTime>
  <Words>3795</Words>
  <Application>Microsoft Office PowerPoint</Application>
  <PresentationFormat>Breedbeeld</PresentationFormat>
  <Paragraphs>422</Paragraphs>
  <Slides>24</Slides>
  <Notes>24</Notes>
  <HiddenSlides>0</HiddenSlides>
  <MMClips>0</MMClips>
  <ScaleCrop>false</ScaleCrop>
  <HeadingPairs>
    <vt:vector size="6" baseType="variant">
      <vt:variant>
        <vt:lpstr>Gebruikte lettertypen</vt:lpstr>
      </vt:variant>
      <vt:variant>
        <vt:i4>18</vt:i4>
      </vt:variant>
      <vt:variant>
        <vt:lpstr>Thema</vt:lpstr>
      </vt:variant>
      <vt:variant>
        <vt:i4>2</vt:i4>
      </vt:variant>
      <vt:variant>
        <vt:lpstr>Diatitels</vt:lpstr>
      </vt:variant>
      <vt:variant>
        <vt:i4>24</vt:i4>
      </vt:variant>
    </vt:vector>
  </HeadingPairs>
  <TitlesOfParts>
    <vt:vector size="44" baseType="lpstr">
      <vt:lpstr>Abadi Extra Light</vt:lpstr>
      <vt:lpstr>Amasis MT Pro Medium</vt:lpstr>
      <vt:lpstr>Arial</vt:lpstr>
      <vt:lpstr>Arial Nova</vt:lpstr>
      <vt:lpstr>Calibri</vt:lpstr>
      <vt:lpstr>Calibri Light</vt:lpstr>
      <vt:lpstr>Comic Sans MS</vt:lpstr>
      <vt:lpstr>Courier New</vt:lpstr>
      <vt:lpstr>Franklin Gothic Book</vt:lpstr>
      <vt:lpstr>LucidaFax</vt:lpstr>
      <vt:lpstr>LucidaFax,Bold</vt:lpstr>
      <vt:lpstr>LucidaFax,Italic</vt:lpstr>
      <vt:lpstr>Mangal</vt:lpstr>
      <vt:lpstr>Times New Roman</vt:lpstr>
      <vt:lpstr>Tw Cen MT</vt:lpstr>
      <vt:lpstr>Verdana</vt:lpstr>
      <vt:lpstr>Wingdings</vt:lpstr>
      <vt:lpstr>Wingdings 3</vt:lpstr>
      <vt:lpstr>Integraal</vt:lpstr>
      <vt:lpstr>Aangepast ontwerp</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Rianne Methorst</dc:creator>
  <cp:lastModifiedBy>Jan Tops</cp:lastModifiedBy>
  <cp:revision>328</cp:revision>
  <cp:lastPrinted>2024-06-10T07:40:12Z</cp:lastPrinted>
  <dcterms:created xsi:type="dcterms:W3CDTF">2021-04-02T11:56:16Z</dcterms:created>
  <dcterms:modified xsi:type="dcterms:W3CDTF">2024-06-12T10:44:50Z</dcterms:modified>
</cp:coreProperties>
</file>